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1"/>
  </p:sldMasterIdLst>
  <p:notesMasterIdLst>
    <p:notesMasterId r:id="rId32"/>
  </p:notesMasterIdLst>
  <p:handoutMasterIdLst>
    <p:handoutMasterId r:id="rId33"/>
  </p:handoutMasterIdLst>
  <p:sldIdLst>
    <p:sldId id="439" r:id="rId2"/>
    <p:sldId id="440" r:id="rId3"/>
    <p:sldId id="463" r:id="rId4"/>
    <p:sldId id="441" r:id="rId5"/>
    <p:sldId id="443" r:id="rId6"/>
    <p:sldId id="444" r:id="rId7"/>
    <p:sldId id="430" r:id="rId8"/>
    <p:sldId id="451" r:id="rId9"/>
    <p:sldId id="446" r:id="rId10"/>
    <p:sldId id="453" r:id="rId11"/>
    <p:sldId id="454" r:id="rId12"/>
    <p:sldId id="448" r:id="rId13"/>
    <p:sldId id="449" r:id="rId14"/>
    <p:sldId id="452" r:id="rId15"/>
    <p:sldId id="445" r:id="rId16"/>
    <p:sldId id="466" r:id="rId17"/>
    <p:sldId id="462" r:id="rId18"/>
    <p:sldId id="455" r:id="rId19"/>
    <p:sldId id="456" r:id="rId20"/>
    <p:sldId id="457" r:id="rId21"/>
    <p:sldId id="458" r:id="rId22"/>
    <p:sldId id="459" r:id="rId23"/>
    <p:sldId id="460" r:id="rId24"/>
    <p:sldId id="464" r:id="rId25"/>
    <p:sldId id="469" r:id="rId26"/>
    <p:sldId id="470" r:id="rId27"/>
    <p:sldId id="471" r:id="rId28"/>
    <p:sldId id="465" r:id="rId29"/>
    <p:sldId id="467" r:id="rId30"/>
    <p:sldId id="435" r:id="rId31"/>
  </p:sldIdLst>
  <p:sldSz cx="12195175" cy="6858000"/>
  <p:notesSz cx="6858000" cy="9144000"/>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F46A7"/>
    <a:srgbClr val="970A82"/>
    <a:srgbClr val="FF3399"/>
    <a:srgbClr val="FF0000"/>
    <a:srgbClr val="FFFFFF"/>
    <a:srgbClr val="FEE3A1"/>
    <a:srgbClr val="FFF1D0"/>
    <a:srgbClr val="FFF8E7"/>
    <a:srgbClr val="FECE59"/>
    <a:srgbClr val="0032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20" autoAdjust="0"/>
    <p:restoredTop sz="84543" autoAdjust="0"/>
  </p:normalViewPr>
  <p:slideViewPr>
    <p:cSldViewPr snapToGrid="0" showGuides="1">
      <p:cViewPr varScale="1">
        <p:scale>
          <a:sx n="93" d="100"/>
          <a:sy n="93" d="100"/>
        </p:scale>
        <p:origin x="1224" y="84"/>
      </p:cViewPr>
      <p:guideLst>
        <p:guide pos="3841"/>
        <p:guide orient="horz" pos="2160"/>
      </p:guideLst>
    </p:cSldViewPr>
  </p:slideViewPr>
  <p:outlineViewPr>
    <p:cViewPr>
      <p:scale>
        <a:sx n="33" d="100"/>
        <a:sy n="33" d="100"/>
      </p:scale>
      <p:origin x="0" y="-8357"/>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92" d="100"/>
          <a:sy n="92" d="100"/>
        </p:scale>
        <p:origin x="4042" y="7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dirty="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dirty="0"/>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fld id="{7D8C2C35-2B8A-446E-BEC0-FD36716C29AC}" type="slidenum">
              <a:rPr lang="de-DE" smtClean="0"/>
              <a:pPr/>
              <a:t>2</a:t>
            </a:fld>
            <a:endParaRPr lang="de-DE" dirty="0"/>
          </a:p>
        </p:txBody>
      </p:sp>
      <p:sp>
        <p:nvSpPr>
          <p:cNvPr id="9" name="Slide Image Placeholder 8"/>
          <p:cNvSpPr>
            <a:spLocks noGrp="1" noRot="1" noChangeAspect="1"/>
          </p:cNvSpPr>
          <p:nvPr>
            <p:ph type="sldImg"/>
          </p:nvPr>
        </p:nvSpPr>
        <p:spPr>
          <a:xfrm>
            <a:off x="547688" y="612775"/>
            <a:ext cx="5762625" cy="3241675"/>
          </a:xfrm>
        </p:spPr>
      </p:sp>
      <p:sp>
        <p:nvSpPr>
          <p:cNvPr id="10" name="Notes Placeholder 9"/>
          <p:cNvSpPr>
            <a:spLocks noGrp="1"/>
          </p:cNvSpPr>
          <p:nvPr>
            <p:ph type="body" idx="1"/>
          </p:nvPr>
        </p:nvSpPr>
        <p:spPr/>
        <p:txBody>
          <a:bodyPr>
            <a:normAutofit/>
          </a:bodyPr>
          <a:lstStyle/>
          <a:p>
            <a:endParaRPr lang="en-US"/>
          </a:p>
        </p:txBody>
      </p:sp>
    </p:spTree>
    <p:extLst>
      <p:ext uri="{BB962C8B-B14F-4D97-AF65-F5344CB8AC3E}">
        <p14:creationId xmlns:p14="http://schemas.microsoft.com/office/powerpoint/2010/main" val="3080841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Tx/>
              <a:buChar char="-"/>
            </a:pPr>
            <a:r>
              <a:rPr lang="de-DE" dirty="0"/>
              <a:t>Repräsentativität</a:t>
            </a:r>
            <a:r>
              <a:rPr lang="de-DE" baseline="0" dirty="0"/>
              <a:t> fraglich wegen</a:t>
            </a:r>
          </a:p>
          <a:p>
            <a:pPr marL="465750" lvl="1" indent="-285750">
              <a:buFontTx/>
              <a:buChar char="-"/>
            </a:pPr>
            <a:r>
              <a:rPr lang="de-DE" baseline="0" dirty="0"/>
              <a:t>Mitarbeiter muss aktiv Aufwand betreiben -&gt; mehr negative Antworten</a:t>
            </a:r>
          </a:p>
          <a:p>
            <a:pPr marL="465750" lvl="1" indent="-285750">
              <a:buFontTx/>
              <a:buChar char="-"/>
            </a:pPr>
            <a:r>
              <a:rPr lang="de-DE" baseline="0" dirty="0"/>
              <a:t>Mitarbeiter evtl. </a:t>
            </a:r>
            <a:r>
              <a:rPr lang="de-DE" baseline="0" dirty="0" err="1"/>
              <a:t>ggü</a:t>
            </a:r>
            <a:r>
              <a:rPr lang="de-DE" baseline="0" dirty="0"/>
              <a:t> Interviewer nicht ehrlich bzgl. seiner kritischen Meinung</a:t>
            </a:r>
            <a:endParaRPr lang="de-DE"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11</a:t>
            </a:fld>
            <a:endParaRPr lang="de-DE" dirty="0"/>
          </a:p>
        </p:txBody>
      </p:sp>
    </p:spTree>
    <p:extLst>
      <p:ext uri="{BB962C8B-B14F-4D97-AF65-F5344CB8AC3E}">
        <p14:creationId xmlns:p14="http://schemas.microsoft.com/office/powerpoint/2010/main" val="32705028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Zuweisen, aktualisieren und verwalten von Schichten</a:t>
            </a:r>
          </a:p>
          <a:p>
            <a:r>
              <a:rPr lang="de-DE" dirty="0"/>
              <a:t>Schichttausch untereinander</a:t>
            </a:r>
          </a:p>
          <a:p>
            <a:r>
              <a:rPr lang="de-DE" dirty="0"/>
              <a:t>Überblick des Managers</a:t>
            </a:r>
            <a:endParaRPr lang="en-US" dirty="0"/>
          </a:p>
        </p:txBody>
      </p:sp>
      <p:sp>
        <p:nvSpPr>
          <p:cNvPr id="4" name="Slide Number Placeholder 3"/>
          <p:cNvSpPr>
            <a:spLocks noGrp="1"/>
          </p:cNvSpPr>
          <p:nvPr>
            <p:ph type="sldNum" sz="quarter" idx="10"/>
          </p:nvPr>
        </p:nvSpPr>
        <p:spPr/>
        <p:txBody>
          <a:bodyPr/>
          <a:lstStyle/>
          <a:p>
            <a:fld id="{A3713116-B8CE-4D1A-9133-0172843E2BA2}" type="slidenum">
              <a:rPr lang="en-US" smtClean="0"/>
              <a:t>19</a:t>
            </a:fld>
            <a:endParaRPr lang="en-US"/>
          </a:p>
        </p:txBody>
      </p:sp>
    </p:spTree>
    <p:extLst>
      <p:ext uri="{BB962C8B-B14F-4D97-AF65-F5344CB8AC3E}">
        <p14:creationId xmlns:p14="http://schemas.microsoft.com/office/powerpoint/2010/main" val="29275617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Teilen von Dokumenten und Dateien</a:t>
            </a:r>
          </a:p>
          <a:p>
            <a:r>
              <a:rPr lang="de-DE" dirty="0"/>
              <a:t>Verwalten von </a:t>
            </a:r>
            <a:r>
              <a:rPr lang="de-DE" dirty="0" err="1"/>
              <a:t>To</a:t>
            </a:r>
            <a:r>
              <a:rPr lang="de-DE" dirty="0"/>
              <a:t>-Dos</a:t>
            </a:r>
          </a:p>
        </p:txBody>
      </p:sp>
      <p:sp>
        <p:nvSpPr>
          <p:cNvPr id="4" name="Slide Number Placeholder 3"/>
          <p:cNvSpPr>
            <a:spLocks noGrp="1"/>
          </p:cNvSpPr>
          <p:nvPr>
            <p:ph type="sldNum" sz="quarter" idx="10"/>
          </p:nvPr>
        </p:nvSpPr>
        <p:spPr/>
        <p:txBody>
          <a:bodyPr/>
          <a:lstStyle/>
          <a:p>
            <a:fld id="{A3713116-B8CE-4D1A-9133-0172843E2BA2}" type="slidenum">
              <a:rPr lang="en-US" smtClean="0"/>
              <a:t>20</a:t>
            </a:fld>
            <a:endParaRPr lang="en-US"/>
          </a:p>
        </p:txBody>
      </p:sp>
    </p:spTree>
    <p:extLst>
      <p:ext uri="{BB962C8B-B14F-4D97-AF65-F5344CB8AC3E}">
        <p14:creationId xmlns:p14="http://schemas.microsoft.com/office/powerpoint/2010/main" val="15508404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Aufgaben mit Detailbeschreibung</a:t>
            </a:r>
          </a:p>
          <a:p>
            <a:r>
              <a:rPr lang="de-DE" dirty="0"/>
              <a:t>Schachteln von Aufgaben</a:t>
            </a:r>
          </a:p>
          <a:p>
            <a:r>
              <a:rPr lang="de-DE" dirty="0"/>
              <a:t>Fotobestätigung zum Abschluss</a:t>
            </a:r>
          </a:p>
          <a:p>
            <a:r>
              <a:rPr lang="de-DE" dirty="0"/>
              <a:t>Live Tracking über Status der </a:t>
            </a:r>
            <a:r>
              <a:rPr lang="de-DE" dirty="0" err="1"/>
              <a:t>Aufaben</a:t>
            </a:r>
            <a:endParaRPr lang="en-US" dirty="0"/>
          </a:p>
        </p:txBody>
      </p:sp>
      <p:sp>
        <p:nvSpPr>
          <p:cNvPr id="4" name="Slide Number Placeholder 3"/>
          <p:cNvSpPr>
            <a:spLocks noGrp="1"/>
          </p:cNvSpPr>
          <p:nvPr>
            <p:ph type="sldNum" sz="quarter" idx="10"/>
          </p:nvPr>
        </p:nvSpPr>
        <p:spPr/>
        <p:txBody>
          <a:bodyPr/>
          <a:lstStyle/>
          <a:p>
            <a:fld id="{A3713116-B8CE-4D1A-9133-0172843E2BA2}" type="slidenum">
              <a:rPr lang="en-US" smtClean="0"/>
              <a:t>23</a:t>
            </a:fld>
            <a:endParaRPr lang="en-US"/>
          </a:p>
        </p:txBody>
      </p:sp>
    </p:spTree>
    <p:extLst>
      <p:ext uri="{BB962C8B-B14F-4D97-AF65-F5344CB8AC3E}">
        <p14:creationId xmlns:p14="http://schemas.microsoft.com/office/powerpoint/2010/main" val="24258508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p:txBody>
          <a:bodyPr/>
          <a:lstStyle/>
          <a:p>
            <a:fld id="{7D8C2C35-2B8A-446E-BEC0-FD36716C29AC}" type="slidenum">
              <a:rPr lang="de-DE" smtClean="0"/>
              <a:pPr/>
              <a:t>24</a:t>
            </a:fld>
            <a:endParaRPr lang="de-DE" dirty="0"/>
          </a:p>
        </p:txBody>
      </p:sp>
    </p:spTree>
    <p:extLst>
      <p:ext uri="{BB962C8B-B14F-4D97-AF65-F5344CB8AC3E}">
        <p14:creationId xmlns:p14="http://schemas.microsoft.com/office/powerpoint/2010/main" val="33728127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hyperlink" Target="https://www.facebook.com/SAP" TargetMode="External"/><Relationship Id="rId3" Type="http://schemas.openxmlformats.org/officeDocument/2006/relationships/hyperlink" Target="http://www.sap.com/corporate-en/legal/copyright/index.epx" TargetMode="External"/><Relationship Id="rId7" Type="http://schemas.openxmlformats.org/officeDocument/2006/relationships/hyperlink" Target="https://www.linkedin.com/company/sap" TargetMode="Externa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hyperlink" Target="https://twitter.com/sap" TargetMode="External"/><Relationship Id="rId5" Type="http://schemas.openxmlformats.org/officeDocument/2006/relationships/hyperlink" Target="https://plus.google.com/+SAP" TargetMode="External"/><Relationship Id="rId10" Type="http://schemas.openxmlformats.org/officeDocument/2006/relationships/image" Target="../media/image4.png"/><Relationship Id="rId4" Type="http://schemas.openxmlformats.org/officeDocument/2006/relationships/hyperlink" Target="https://www.sap.com/registration/contact.html" TargetMode="External"/><Relationship Id="rId9" Type="http://schemas.openxmlformats.org/officeDocument/2006/relationships/hyperlink" Target="https://www.youtube.com/user/SAP" TargetMode="External"/><Relationship Id="rId14"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hyperlink" Target="https://www.facebook.com/SAP" TargetMode="External"/><Relationship Id="rId3" Type="http://schemas.openxmlformats.org/officeDocument/2006/relationships/hyperlink" Target="https://www.sap.com/corporate/de/legal/copyright.html" TargetMode="External"/><Relationship Id="rId7" Type="http://schemas.openxmlformats.org/officeDocument/2006/relationships/hyperlink" Target="https://www.linkedin.com/company/sap" TargetMode="External"/><Relationship Id="rId12"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hyperlink" Target="https://twitter.com/sap" TargetMode="External"/><Relationship Id="rId5" Type="http://schemas.openxmlformats.org/officeDocument/2006/relationships/hyperlink" Target="https://plus.google.com/+SAP" TargetMode="External"/><Relationship Id="rId10" Type="http://schemas.openxmlformats.org/officeDocument/2006/relationships/image" Target="../media/image4.png"/><Relationship Id="rId4" Type="http://schemas.openxmlformats.org/officeDocument/2006/relationships/hyperlink" Target="https://www.sap.com/registration/contact.html" TargetMode="External"/><Relationship Id="rId9" Type="http://schemas.openxmlformats.org/officeDocument/2006/relationships/hyperlink" Target="https://www.youtube.com/user/SAP" TargetMode="External"/><Relationship Id="rId14"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Image">
    <p:bg>
      <p:bgRef idx="1001">
        <a:schemeClr val="bg1"/>
      </p:bgRef>
    </p:bg>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a:stretch>
            <a:fillRect/>
          </a:stretch>
        </p:blipFill>
        <p:spPr>
          <a:xfrm>
            <a:off x="9949255" y="6217668"/>
            <a:ext cx="1963635" cy="360000"/>
          </a:xfrm>
          <a:prstGeom prst="rect">
            <a:avLst/>
          </a:prstGeom>
        </p:spPr>
      </p:pic>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19" name="Speaker"/>
          <p:cNvSpPr>
            <a:spLocks noGrp="1"/>
          </p:cNvSpPr>
          <p:nvPr userDrawn="1">
            <p:ph type="subTitle" idx="1" hasCustomPrompt="1"/>
          </p:nvPr>
        </p:nvSpPr>
        <p:spPr bwMode="black">
          <a:xfrm>
            <a:off x="288000" y="5130489"/>
            <a:ext cx="10899174"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dirty="0">
                <a:latin typeface="+mn-lt"/>
                <a:ea typeface="+mn-ea"/>
                <a:cs typeface="+mn-cs"/>
              </a:defRPr>
            </a:lvl1pPr>
          </a:lstStyle>
          <a:p>
            <a:pPr lvl="0"/>
            <a:r>
              <a:rPr lang="en-US" dirty="0"/>
              <a:t>Presentation Title </a:t>
            </a:r>
            <a:br>
              <a:rPr lang="en-US" dirty="0"/>
            </a:br>
            <a:r>
              <a:rPr lang="en-US" dirty="0"/>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1188800" cy="3430006"/>
          </a:xfrm>
          <a:solidFill>
            <a:schemeClr val="tx2">
              <a:alpha val="70000"/>
            </a:schemeClr>
          </a:solidFill>
        </p:spPr>
        <p:txBody>
          <a:bodyPr tIns="504000"/>
          <a:lstStyle>
            <a:lvl1pPr algn="ctr">
              <a:defRPr sz="1600">
                <a:solidFill>
                  <a:schemeClr val="tx1"/>
                </a:solidFill>
              </a:defRPr>
            </a:lvl1pPr>
          </a:lstStyle>
          <a:p>
            <a:r>
              <a:rPr lang="en-US" dirty="0"/>
              <a:t>Click to insert title image</a:t>
            </a:r>
          </a:p>
        </p:txBody>
      </p:sp>
      <p:grpSp>
        <p:nvGrpSpPr>
          <p:cNvPr id="2" name="Hero Motion Band" descr="Three rectangles on the roght side of the image&#10;1. SAP Gold 60%&#10;2. SAP Gold 30%&#10;3. SAP Gold" title="Hero Motion Band"/>
          <p:cNvGrpSpPr/>
          <p:nvPr userDrawn="1"/>
        </p:nvGrpSpPr>
        <p:grpSpPr>
          <a:xfrm>
            <a:off x="9171173" y="0"/>
            <a:ext cx="3024002" cy="3430006"/>
            <a:chOff x="9171173" y="0"/>
            <a:chExt cx="3024002" cy="3430006"/>
          </a:xfrm>
        </p:grpSpPr>
        <p:sp>
          <p:nvSpPr>
            <p:cNvPr id="17" name="Rectangle SAP Gold"/>
            <p:cNvSpPr/>
            <p:nvPr userDrawn="1"/>
          </p:nvSpPr>
          <p:spPr bwMode="gray">
            <a:xfrm>
              <a:off x="11187175" y="0"/>
              <a:ext cx="1008000" cy="3430006"/>
            </a:xfrm>
            <a:prstGeom prst="rect">
              <a:avLst/>
            </a:prstGeom>
            <a:solidFill>
              <a:schemeClr val="accent1"/>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SAP Gold 30%"/>
            <p:cNvSpPr/>
            <p:nvPr userDrawn="1"/>
          </p:nvSpPr>
          <p:spPr bwMode="gray">
            <a:xfrm>
              <a:off x="10179174" y="0"/>
              <a:ext cx="1008000" cy="3430006"/>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2" name="Rectangle SAP Gold 60%"/>
            <p:cNvSpPr/>
            <p:nvPr userDrawn="1"/>
          </p:nvSpPr>
          <p:spPr bwMode="gray">
            <a:xfrm>
              <a:off x="9171173" y="0"/>
              <a:ext cx="1008000" cy="3430006"/>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spTree>
    <p:extLst>
      <p:ext uri="{BB962C8B-B14F-4D97-AF65-F5344CB8AC3E}">
        <p14:creationId xmlns:p14="http://schemas.microsoft.com/office/powerpoint/2010/main" val="2452717617"/>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7505" userDrawn="1">
          <p15:clr>
            <a:srgbClr val="FBAE40"/>
          </p15:clr>
        </p15:guide>
        <p15:guide id="2" orient="horz" pos="4144" userDrawn="1">
          <p15:clr>
            <a:srgbClr val="FBAE40"/>
          </p15:clr>
        </p15:guide>
        <p15:guide id="3" orient="horz" pos="2162" userDrawn="1">
          <p15:clr>
            <a:srgbClr val="FBAE40"/>
          </p15:clr>
        </p15:guide>
        <p15:guide id="4" pos="181" userDrawn="1">
          <p15:clr>
            <a:srgbClr val="FBAE40"/>
          </p15:clr>
        </p15:guide>
        <p15:guide id="5" orient="horz" pos="2534" userDrawn="1">
          <p15:clr>
            <a:srgbClr val="FBAE40"/>
          </p15:clr>
        </p15:guide>
        <p15:guide id="6" orient="horz" pos="3164" userDrawn="1">
          <p15:clr>
            <a:srgbClr val="FBAE40"/>
          </p15:clr>
        </p15:guide>
        <p15:guide id="7" orient="horz" pos="3232" userDrawn="1">
          <p15:clr>
            <a:srgbClr val="FBAE40"/>
          </p15:clr>
        </p15:guide>
        <p15:guide id="8" orient="horz" pos="3504" userDrawn="1">
          <p15:clr>
            <a:srgbClr val="FBAE40"/>
          </p15:clr>
        </p15:guide>
        <p15:guide id="9" pos="704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30481451"/>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102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 column 2"/>
          <p:cNvSpPr>
            <a:spLocks noGrp="1"/>
          </p:cNvSpPr>
          <p:nvPr>
            <p:ph type="body" sz="quarter" idx="12" hasCustomPrompt="1"/>
          </p:nvPr>
        </p:nvSpPr>
        <p:spPr>
          <a:xfrm>
            <a:off x="4315238"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 column 1"/>
          <p:cNvSpPr>
            <a:spLocks noGrp="1"/>
          </p:cNvSpPr>
          <p:nvPr>
            <p:ph type="body" sz="quarter" idx="10" hasCustomPrompt="1"/>
          </p:nvPr>
        </p:nvSpPr>
        <p:spPr>
          <a:xfrm>
            <a:off x="504000" y="1620000"/>
            <a:ext cx="3564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866416376"/>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399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2"/>
          <p:cNvSpPr>
            <a:spLocks noGrp="1"/>
          </p:cNvSpPr>
          <p:nvPr>
            <p:ph type="pic" sz="quarter" idx="14" hasCustomPrompt="1"/>
          </p:nvPr>
        </p:nvSpPr>
        <p:spPr bwMode="gray">
          <a:xfrm>
            <a:off x="6362477"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770000"/>
            <a:ext cx="5328000" cy="156600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504941297"/>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2678" userDrawn="1">
          <p15:clr>
            <a:srgbClr val="FBAE40"/>
          </p15:clr>
        </p15:guide>
        <p15:guide id="6" orient="horz" pos="3004" userDrawn="1">
          <p15:clr>
            <a:srgbClr val="FBAE40"/>
          </p15:clr>
        </p15:guide>
        <p15:guide id="7" orient="horz" pos="3991"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3"/>
          <p:cNvSpPr>
            <a:spLocks noGrp="1"/>
          </p:cNvSpPr>
          <p:nvPr>
            <p:ph type="pic" sz="quarter" idx="14" hasCustomPrompt="1"/>
          </p:nvPr>
        </p:nvSpPr>
        <p:spPr bwMode="gray">
          <a:xfrm>
            <a:off x="8299277"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2"/>
          <p:cNvSpPr>
            <a:spLocks noGrp="1"/>
          </p:cNvSpPr>
          <p:nvPr>
            <p:ph type="pic" sz="quarter" idx="16" hasCustomPrompt="1"/>
          </p:nvPr>
        </p:nvSpPr>
        <p:spPr bwMode="gray">
          <a:xfrm>
            <a:off x="4401639"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1"/>
          <p:cNvSpPr>
            <a:spLocks noGrp="1"/>
          </p:cNvSpPr>
          <p:nvPr>
            <p:ph type="pic" sz="quarter" idx="12" hasCustomPrompt="1"/>
          </p:nvPr>
        </p:nvSpPr>
        <p:spPr bwMode="gray">
          <a:xfrm>
            <a:off x="504000"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727667599"/>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1019" userDrawn="1">
          <p15:clr>
            <a:srgbClr val="FBAE40"/>
          </p15:clr>
        </p15:guide>
        <p15:guide id="10" orient="horz" pos="2428" userDrawn="1">
          <p15:clr>
            <a:srgbClr val="FBAE40"/>
          </p15:clr>
        </p15:guide>
        <p15:guide id="11" orient="horz" pos="2743" userDrawn="1">
          <p15:clr>
            <a:srgbClr val="FBAE40"/>
          </p15:clr>
        </p15:guide>
        <p15:guide id="12" orient="horz" pos="3991"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5" name="Picture Placeholder 4"/>
          <p:cNvSpPr>
            <a:spLocks noGrp="1"/>
          </p:cNvSpPr>
          <p:nvPr>
            <p:ph type="pic" sz="quarter" idx="12" hasCustomPrompt="1"/>
          </p:nvPr>
        </p:nvSpPr>
        <p:spPr bwMode="gray">
          <a:xfrm>
            <a:off x="504000"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8" name="Picture Placeholder 4"/>
          <p:cNvSpPr>
            <a:spLocks noGrp="1"/>
          </p:cNvSpPr>
          <p:nvPr>
            <p:ph type="pic" sz="quarter" idx="14" hasCustomPrompt="1"/>
          </p:nvPr>
        </p:nvSpPr>
        <p:spPr bwMode="gray">
          <a:xfrm>
            <a:off x="9274877"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0" name="Picture Placeholder 4"/>
          <p:cNvSpPr>
            <a:spLocks noGrp="1"/>
          </p:cNvSpPr>
          <p:nvPr>
            <p:ph type="pic" sz="quarter" idx="16" hasCustomPrompt="1"/>
          </p:nvPr>
        </p:nvSpPr>
        <p:spPr bwMode="gray">
          <a:xfrm>
            <a:off x="3427626"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dirty="0"/>
              <a:t>First level</a:t>
            </a:r>
          </a:p>
          <a:p>
            <a:pPr lvl="1"/>
            <a:r>
              <a:rPr lang="en-US" dirty="0"/>
              <a:t>Second level</a:t>
            </a:r>
          </a:p>
          <a:p>
            <a:pPr lvl="2"/>
            <a:r>
              <a:rPr lang="en-US" dirty="0"/>
              <a:t>Third level</a:t>
            </a:r>
          </a:p>
        </p:txBody>
      </p:sp>
      <p:sp>
        <p:nvSpPr>
          <p:cNvPr id="14" name="Picture Placeholder 4"/>
          <p:cNvSpPr>
            <a:spLocks noGrp="1"/>
          </p:cNvSpPr>
          <p:nvPr>
            <p:ph type="pic" sz="quarter" idx="18" hasCustomPrompt="1"/>
          </p:nvPr>
        </p:nvSpPr>
        <p:spPr bwMode="gray">
          <a:xfrm>
            <a:off x="6351252"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 or pictogram</a:t>
            </a:r>
            <a:endParaRPr lang="de-DE" dirty="0"/>
          </a:p>
        </p:txBody>
      </p:sp>
      <p:sp>
        <p:nvSpPr>
          <p:cNvPr id="2"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680594478"/>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1" userDrawn="1">
          <p15:clr>
            <a:srgbClr val="FBAE40"/>
          </p15:clr>
        </p15:guide>
        <p15:guide id="5" orient="horz" pos="211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200"/>
            </a:lvl2pPr>
          </a:lstStyle>
          <a:p>
            <a:pPr lvl="0"/>
            <a:r>
              <a:rPr lang="en-US" noProof="0" dirty="0"/>
              <a:t>“Quote goes here </a:t>
            </a:r>
            <a:br>
              <a:rPr lang="en-US" noProof="0" dirty="0"/>
            </a:br>
            <a:r>
              <a:rPr lang="en-US" noProof="0" dirty="0"/>
              <a:t>and here.”</a:t>
            </a:r>
          </a:p>
          <a:p>
            <a:pPr lvl="1"/>
            <a:r>
              <a:rPr lang="en-US" noProof="0" dirty="0"/>
              <a:t>Source</a:t>
            </a:r>
          </a:p>
        </p:txBody>
      </p:sp>
    </p:spTree>
    <p:extLst>
      <p:ext uri="{BB962C8B-B14F-4D97-AF65-F5344CB8AC3E}">
        <p14:creationId xmlns:p14="http://schemas.microsoft.com/office/powerpoint/2010/main" val="932785900"/>
      </p:ext>
    </p:extLst>
  </p:cSld>
  <p:clrMapOvr>
    <a:masterClrMapping/>
  </p:clrMapOvr>
  <p:extLst mod="1">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el and 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200"/>
            </a:lvl2pPr>
          </a:lstStyle>
          <a:p>
            <a:pPr lvl="0"/>
            <a:r>
              <a:rPr lang="en-US" noProof="0" dirty="0"/>
              <a:t>“Quote goes here </a:t>
            </a:r>
            <a:br>
              <a:rPr lang="en-US" noProof="0" dirty="0"/>
            </a:br>
            <a:r>
              <a:rPr lang="en-US" noProof="0" dirty="0"/>
              <a:t>and here.”</a:t>
            </a:r>
          </a:p>
          <a:p>
            <a:pPr lvl="1"/>
            <a:r>
              <a:rPr lang="en-US" noProof="0" dirty="0"/>
              <a:t>Source</a:t>
            </a:r>
          </a:p>
        </p:txBody>
      </p:sp>
      <p:sp>
        <p:nvSpPr>
          <p:cNvPr id="2"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928401980"/>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133" userDrawn="1">
          <p15:clr>
            <a:srgbClr val="FBAE40"/>
          </p15:clr>
        </p15:guide>
        <p15:guide id="5" orient="horz" pos="3204" userDrawn="1">
          <p15:clr>
            <a:srgbClr val="FBAE40"/>
          </p15:clr>
        </p15:guide>
        <p15:guide id="6" pos="7364"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252000"/>
            <a:ext cx="4068000"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p:cNvSpPr>
            <a:spLocks noGrp="1"/>
          </p:cNvSpPr>
          <p:nvPr>
            <p:ph type="body" sz="quarter" idx="11" hasCustomPrompt="1"/>
          </p:nvPr>
        </p:nvSpPr>
        <p:spPr bwMode="black">
          <a:xfrm>
            <a:off x="503999" y="1620000"/>
            <a:ext cx="709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3" name="Title"/>
          <p:cNvSpPr>
            <a:spLocks noGrp="1"/>
          </p:cNvSpPr>
          <p:nvPr>
            <p:ph type="title" hasCustomPrompt="1"/>
          </p:nvPr>
        </p:nvSpPr>
        <p:spPr>
          <a:xfrm>
            <a:off x="504001" y="504000"/>
            <a:ext cx="709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3425020262"/>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9" userDrawn="1">
          <p15:clr>
            <a:srgbClr val="FBAE40"/>
          </p15:clr>
        </p15:guide>
        <p15:guide id="5" orient="horz" pos="317" userDrawn="1">
          <p15:clr>
            <a:srgbClr val="FBAE40"/>
          </p15:clr>
        </p15:guide>
        <p15:guide id="6" orient="horz" pos="551" userDrawn="1">
          <p15:clr>
            <a:srgbClr val="FBAE40"/>
          </p15:clr>
        </p15:guide>
        <p15:guide id="7" orient="horz" pos="102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7588" y="252000"/>
            <a:ext cx="6097587"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
        <p:nvSpPr>
          <p:cNvPr id="7" name="Text Placeholder 1/2"/>
          <p:cNvSpPr>
            <a:spLocks noGrp="1"/>
          </p:cNvSpPr>
          <p:nvPr>
            <p:ph type="body" sz="quarter" idx="11" hasCustomPrompt="1"/>
          </p:nvPr>
        </p:nvSpPr>
        <p:spPr bwMode="black">
          <a:xfrm>
            <a:off x="503999" y="1620000"/>
            <a:ext cx="5112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endParaRPr lang="de-DE" dirty="0"/>
          </a:p>
        </p:txBody>
      </p:sp>
      <p:sp>
        <p:nvSpPr>
          <p:cNvPr id="2" name="Title"/>
          <p:cNvSpPr>
            <a:spLocks noGrp="1"/>
          </p:cNvSpPr>
          <p:nvPr>
            <p:ph type="title" hasCustomPrompt="1"/>
          </p:nvPr>
        </p:nvSpPr>
        <p:spPr>
          <a:xfrm>
            <a:off x="504001" y="504000"/>
            <a:ext cx="5112000"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552787710"/>
      </p:ext>
    </p:extLst>
  </p:cSld>
  <p:clrMapOvr>
    <a:masterClrMapping/>
  </p:clrMapOvr>
  <p:extLst mod="1">
    <p:ext uri="{DCECCB84-F9BA-43D5-87BE-67443E8EF086}">
      <p15:sldGuideLst xmlns:p15="http://schemas.microsoft.com/office/powerpoint/2012/main">
        <p15:guide id="1" pos="3841"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3538" userDrawn="1">
          <p15:clr>
            <a:srgbClr val="FBAE40"/>
          </p15:clr>
        </p15:guide>
        <p15:guide id="7" pos="317"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with Motion Band">
    <p:spTree>
      <p:nvGrpSpPr>
        <p:cNvPr id="1" name=""/>
        <p:cNvGrpSpPr/>
        <p:nvPr/>
      </p:nvGrpSpPr>
      <p:grpSpPr>
        <a:xfrm>
          <a:off x="0" y="0"/>
          <a:ext cx="0" cy="0"/>
          <a:chOff x="0" y="0"/>
          <a:chExt cx="0" cy="0"/>
        </a:xfrm>
      </p:grpSpPr>
      <p:sp>
        <p:nvSpPr>
          <p:cNvPr id="5" name="Picture Placeholder with motion band"/>
          <p:cNvSpPr>
            <a:spLocks noGrp="1"/>
          </p:cNvSpPr>
          <p:nvPr>
            <p:ph type="pic" sz="quarter" idx="10" hasCustomPrompt="1"/>
          </p:nvPr>
        </p:nvSpPr>
        <p:spPr bwMode="gray">
          <a:xfrm>
            <a:off x="1" y="252000"/>
            <a:ext cx="12195175" cy="6606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Tree>
    <p:extLst>
      <p:ext uri="{BB962C8B-B14F-4D97-AF65-F5344CB8AC3E}">
        <p14:creationId xmlns:p14="http://schemas.microsoft.com/office/powerpoint/2010/main" val="19010498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 Illustration">
    <p:bg>
      <p:bgRef idx="1001">
        <a:schemeClr val="bg1"/>
      </p:bgRef>
    </p:bg>
    <p:spTree>
      <p:nvGrpSpPr>
        <p:cNvPr id="1" name=""/>
        <p:cNvGrpSpPr/>
        <p:nvPr/>
      </p:nvGrpSpPr>
      <p:grpSpPr>
        <a:xfrm>
          <a:off x="0" y="0"/>
          <a:ext cx="0" cy="0"/>
          <a:chOff x="0" y="0"/>
          <a:chExt cx="0" cy="0"/>
        </a:xfrm>
      </p:grpSpPr>
      <p:pic>
        <p:nvPicPr>
          <p:cNvPr id="8" name="SAP Logo" descr="SAP Logo" title="SAP Logo"/>
          <p:cNvPicPr>
            <a:picLocks noChangeAspect="1"/>
          </p:cNvPicPr>
          <p:nvPr userDrawn="1"/>
        </p:nvPicPr>
        <p:blipFill>
          <a:blip r:embed="rId2"/>
          <a:stretch>
            <a:fillRect/>
          </a:stretch>
        </p:blipFill>
        <p:spPr>
          <a:xfrm>
            <a:off x="9949255" y="6217668"/>
            <a:ext cx="1963635" cy="360000"/>
          </a:xfrm>
          <a:prstGeom prst="rect">
            <a:avLst/>
          </a:prstGeom>
        </p:spPr>
      </p:pic>
      <p:sp>
        <p:nvSpPr>
          <p:cNvPr id="13" name="Classification"/>
          <p:cNvSpPr txBox="1"/>
          <p:nvPr userDrawn="1"/>
        </p:nvSpPr>
        <p:spPr>
          <a:xfrm>
            <a:off x="288000" y="5769666"/>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19" name="Speaker"/>
          <p:cNvSpPr>
            <a:spLocks noGrp="1"/>
          </p:cNvSpPr>
          <p:nvPr userDrawn="1">
            <p:ph type="subTitle" idx="1" hasCustomPrompt="1"/>
          </p:nvPr>
        </p:nvSpPr>
        <p:spPr bwMode="black">
          <a:xfrm>
            <a:off x="288000" y="5130489"/>
            <a:ext cx="109008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3" name="Title 2"/>
          <p:cNvSpPr>
            <a:spLocks noGrp="1"/>
          </p:cNvSpPr>
          <p:nvPr>
            <p:ph type="title" hasCustomPrompt="1"/>
          </p:nvPr>
        </p:nvSpPr>
        <p:spPr>
          <a:xfrm>
            <a:off x="288000" y="4024430"/>
            <a:ext cx="109008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sp>
        <p:nvSpPr>
          <p:cNvPr id="5" name="Title image (illustration scene art)"/>
          <p:cNvSpPr>
            <a:spLocks noGrp="1"/>
          </p:cNvSpPr>
          <p:nvPr>
            <p:ph type="pic" sz="quarter" idx="12" hasCustomPrompt="1"/>
          </p:nvPr>
        </p:nvSpPr>
        <p:spPr>
          <a:xfrm>
            <a:off x="1" y="0"/>
            <a:ext cx="12195175" cy="3430006"/>
          </a:xfrm>
          <a:noFill/>
        </p:spPr>
        <p:txBody>
          <a:bodyPr tIns="504000"/>
          <a:lstStyle>
            <a:lvl1pPr algn="ctr">
              <a:defRPr sz="1600">
                <a:solidFill>
                  <a:schemeClr val="tx1"/>
                </a:solidFill>
              </a:defRPr>
            </a:lvl1pPr>
          </a:lstStyle>
          <a:p>
            <a:r>
              <a:rPr lang="en-US" dirty="0"/>
              <a:t>Click to insert illustration</a:t>
            </a:r>
          </a:p>
        </p:txBody>
      </p:sp>
    </p:spTree>
    <p:extLst>
      <p:ext uri="{BB962C8B-B14F-4D97-AF65-F5344CB8AC3E}">
        <p14:creationId xmlns:p14="http://schemas.microsoft.com/office/powerpoint/2010/main" val="3018874800"/>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2160" userDrawn="1">
          <p15:clr>
            <a:srgbClr val="FBAE40"/>
          </p15:clr>
        </p15:guide>
        <p15:guide id="2" pos="181" userDrawn="1">
          <p15:clr>
            <a:srgbClr val="FBAE40"/>
          </p15:clr>
        </p15:guide>
        <p15:guide id="3" orient="horz" pos="4145" userDrawn="1">
          <p15:clr>
            <a:srgbClr val="FBAE40"/>
          </p15:clr>
        </p15:guide>
        <p15:guide id="4" orient="horz" pos="2534" userDrawn="1">
          <p15:clr>
            <a:srgbClr val="FBAE40"/>
          </p15:clr>
        </p15:guide>
        <p15:guide id="5" orient="horz" pos="3164" userDrawn="1">
          <p15:clr>
            <a:srgbClr val="FBAE40"/>
          </p15:clr>
        </p15:guide>
        <p15:guide id="6" orient="horz" pos="3233" userDrawn="1">
          <p15:clr>
            <a:srgbClr val="FBAE40"/>
          </p15:clr>
        </p15:guide>
        <p15:guide id="7" orient="horz" pos="3505" userDrawn="1">
          <p15:clr>
            <a:srgbClr val="FBAE40"/>
          </p15:clr>
        </p15:guide>
        <p15:guide id="8" pos="7049"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3"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4" name="Classification"/>
          <p:cNvSpPr txBox="1"/>
          <p:nvPr userDrawn="1"/>
        </p:nvSpPr>
        <p:spPr bwMode="black">
          <a:xfrm>
            <a:off x="2814655" y="6559834"/>
            <a:ext cx="278923"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PUBLIC</a:t>
            </a:r>
            <a:endParaRPr kumimoji="0" lang="en-US" sz="600" b="0" i="0" u="none" kern="0" baseline="0" dirty="0">
              <a:solidFill>
                <a:schemeClr val="tx1"/>
              </a:solidFill>
              <a:latin typeface="Arial"/>
              <a:ea typeface="Arial Unicode MS"/>
              <a:cs typeface="Arial Unicode MS" pitchFamily="34" charset="-128"/>
              <a:sym typeface="Arial"/>
            </a:endParaRPr>
          </a:p>
        </p:txBody>
      </p:sp>
      <p:sp>
        <p:nvSpPr>
          <p:cNvPr id="6"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2018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
        <p:nvSpPr>
          <p:cNvPr id="5" name="Picture Placeholder full image"/>
          <p:cNvSpPr>
            <a:spLocks noGrp="1"/>
          </p:cNvSpPr>
          <p:nvPr>
            <p:ph type="pic" sz="quarter" idx="10" hasCustomPrompt="1"/>
          </p:nvPr>
        </p:nvSpPr>
        <p:spPr bwMode="gray">
          <a:xfrm>
            <a:off x="1" y="0"/>
            <a:ext cx="12195175" cy="6858000"/>
          </a:xfrm>
          <a:solidFill>
            <a:schemeClr val="tx2">
              <a:alpha val="70000"/>
            </a:schemeClr>
          </a:solid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image</a:t>
            </a:r>
            <a:endParaRPr lang="de-DE" dirty="0"/>
          </a:p>
        </p:txBody>
      </p:sp>
    </p:spTree>
    <p:extLst>
      <p:ext uri="{BB962C8B-B14F-4D97-AF65-F5344CB8AC3E}">
        <p14:creationId xmlns:p14="http://schemas.microsoft.com/office/powerpoint/2010/main" val="413979114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620000"/>
            <a:ext cx="5328000" cy="4716000"/>
          </a:xfrm>
          <a:solidFill>
            <a:schemeClr val="tx2">
              <a:alpha val="70000"/>
            </a:schemeClr>
          </a:solid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dirty="0"/>
              <a:t>Click icon to add screenshot</a:t>
            </a:r>
            <a:endParaRPr lang="de-DE" dirty="0"/>
          </a:p>
        </p:txBody>
      </p:sp>
      <p:sp>
        <p:nvSpPr>
          <p:cNvPr id="4" name="Text Placeholder"/>
          <p:cNvSpPr>
            <a:spLocks noGrp="1"/>
          </p:cNvSpPr>
          <p:nvPr>
            <p:ph type="body" sz="quarter" idx="10" hasCustomPrompt="1"/>
          </p:nvPr>
        </p:nvSpPr>
        <p:spPr>
          <a:xfrm>
            <a:off x="504000" y="1620000"/>
            <a:ext cx="5328000"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1287227243"/>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620000"/>
            <a:ext cx="11185200" cy="4716000"/>
          </a:xfrm>
          <a:solidFill>
            <a:schemeClr val="tx2">
              <a:alpha val="70000"/>
            </a:schemeClr>
          </a:solidFill>
        </p:spPr>
        <p:txBody>
          <a:bodyPr tIns="1368000"/>
          <a:lstStyle>
            <a:lvl1pPr algn="ctr">
              <a:defRPr sz="1400" b="0"/>
            </a:lvl1pPr>
          </a:lstStyle>
          <a:p>
            <a:pPr lvl="0"/>
            <a:r>
              <a:rPr lang="en-US" dirty="0"/>
              <a:t>Click to add content</a:t>
            </a:r>
          </a:p>
        </p:txBody>
      </p:sp>
      <p:sp>
        <p:nvSpPr>
          <p:cNvPr id="2"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4186098743"/>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lank with Motion Ban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924837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Thank You and Contact Information">
    <p:bg>
      <p:bgRef idx="1001">
        <a:schemeClr val="bg1"/>
      </p:bgRef>
    </p:bg>
    <p:spTree>
      <p:nvGrpSpPr>
        <p:cNvPr id="1" name=""/>
        <p:cNvGrpSpPr/>
        <p:nvPr/>
      </p:nvGrpSpPr>
      <p:grpSpPr>
        <a:xfrm>
          <a:off x="0" y="0"/>
          <a:ext cx="0" cy="0"/>
          <a:chOff x="0" y="0"/>
          <a:chExt cx="0" cy="0"/>
        </a:xfrm>
      </p:grpSpPr>
      <p:pic>
        <p:nvPicPr>
          <p:cNvPr id="7"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93" name="Contact information"/>
          <p:cNvSpPr>
            <a:spLocks noGrp="1"/>
          </p:cNvSpPr>
          <p:nvPr>
            <p:ph type="body" sz="quarter" idx="10" hasCustomPrompt="1"/>
          </p:nvPr>
        </p:nvSpPr>
        <p:spPr>
          <a:xfrm>
            <a:off x="504000" y="2905487"/>
            <a:ext cx="5593588" cy="2501010"/>
          </a:xfrm>
        </p:spPr>
        <p:txBody>
          <a:bodyPr anchor="t" anchorCtr="0">
            <a:noAutofit/>
          </a:bodyPr>
          <a:lstStyle>
            <a:lvl1pPr>
              <a:spcBef>
                <a:spcPts val="0"/>
              </a:spcBef>
              <a:spcAft>
                <a:spcPts val="1200"/>
              </a:spcAft>
              <a:defRPr sz="1600" b="0"/>
            </a:lvl1pPr>
            <a:lvl2pPr marL="0" indent="0">
              <a:spcBef>
                <a:spcPts val="0"/>
              </a:spcBef>
              <a:buNone/>
              <a:defRPr sz="1600" b="0"/>
            </a:lvl2pPr>
          </a:lstStyle>
          <a:p>
            <a:r>
              <a:rPr lang="en-US" dirty="0"/>
              <a:t>Contact information:</a:t>
            </a:r>
          </a:p>
          <a:p>
            <a:pPr lvl="1"/>
            <a:r>
              <a:rPr lang="en-US" dirty="0"/>
              <a:t>F name L name</a:t>
            </a:r>
          </a:p>
          <a:p>
            <a:pPr lvl="1"/>
            <a:r>
              <a:rPr lang="en-US" dirty="0"/>
              <a:t>Title</a:t>
            </a:r>
          </a:p>
          <a:p>
            <a:pPr lvl="1"/>
            <a:r>
              <a:rPr lang="en-US" dirty="0"/>
              <a:t>Address</a:t>
            </a:r>
          </a:p>
          <a:p>
            <a:pPr lvl="1"/>
            <a:r>
              <a:rPr lang="en-US" dirty="0"/>
              <a:t>Phone number</a:t>
            </a:r>
          </a:p>
        </p:txBody>
      </p:sp>
      <p:sp>
        <p:nvSpPr>
          <p:cNvPr id="2" name="Thank you"/>
          <p:cNvSpPr>
            <a:spLocks noGrp="1"/>
          </p:cNvSpPr>
          <p:nvPr>
            <p:ph type="ctrTitle" hasCustomPrompt="1"/>
          </p:nvPr>
        </p:nvSpPr>
        <p:spPr bwMode="gray">
          <a:xfrm>
            <a:off x="504000" y="1467009"/>
            <a:ext cx="5593588" cy="923116"/>
          </a:xfrm>
        </p:spPr>
        <p:txBody>
          <a:bodyPr anchor="t" anchorCtr="0">
            <a:noAutofit/>
          </a:bodyPr>
          <a:lstStyle>
            <a:lvl1pPr>
              <a:defRPr sz="5500">
                <a:solidFill>
                  <a:schemeClr val="accent1"/>
                </a:solidFill>
                <a:latin typeface="+mj-lt"/>
              </a:defRPr>
            </a:lvl1pPr>
          </a:lstStyle>
          <a:p>
            <a:r>
              <a:rPr lang="en-US" dirty="0"/>
              <a:t>Thank you.</a:t>
            </a:r>
            <a:endParaRPr lang="de-DE" dirty="0"/>
          </a:p>
        </p:txBody>
      </p:sp>
    </p:spTree>
    <p:extLst>
      <p:ext uri="{BB962C8B-B14F-4D97-AF65-F5344CB8AC3E}">
        <p14:creationId xmlns:p14="http://schemas.microsoft.com/office/powerpoint/2010/main" val="78109031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pos="7364" userDrawn="1">
          <p15:clr>
            <a:srgbClr val="FBAE40"/>
          </p15:clr>
        </p15:guide>
        <p15:guide id="2" orient="horz" pos="924"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6"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19" name="Copyright information English"/>
          <p:cNvSpPr txBox="1"/>
          <p:nvPr userDrawn="1"/>
        </p:nvSpPr>
        <p:spPr bwMode="black">
          <a:xfrm>
            <a:off x="503238" y="2645292"/>
            <a:ext cx="5872310"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dirty="0"/>
              <a:t>© 2018 SAP SE or an SAP affiliate company. All rights reserved.</a:t>
            </a:r>
            <a:endParaRPr lang="de-DE" sz="800" kern="0" dirty="0">
              <a:ea typeface="Arial Unicode MS" pitchFamily="34" charset="-128"/>
              <a:cs typeface="Arial Unicode MS" pitchFamily="34" charset="-128"/>
            </a:endParaRPr>
          </a:p>
          <a:p>
            <a:pPr>
              <a:spcBef>
                <a:spcPts val="600"/>
              </a:spcBef>
            </a:pPr>
            <a:r>
              <a:rPr lang="en-US" sz="800" kern="1200" dirty="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dirty="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dirty="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dirty="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dirty="0">
                <a:solidFill>
                  <a:schemeClr val="tx1"/>
                </a:solidFill>
                <a:latin typeface="Arial"/>
                <a:ea typeface="Arial Unicode MS" panose="020B0604020202020204" pitchFamily="34" charset="-128"/>
                <a:cs typeface="+mn-cs"/>
              </a:rPr>
              <a:t> </a:t>
            </a:r>
            <a:r>
              <a:rPr lang="en-US" sz="800" kern="1200" dirty="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dirty="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dirty="0">
                <a:solidFill>
                  <a:schemeClr val="tx1"/>
                </a:solidFill>
                <a:latin typeface="Arial"/>
                <a:ea typeface="Arial Unicode MS" panose="020B0604020202020204" pitchFamily="34" charset="-128"/>
                <a:cs typeface="+mn-cs"/>
              </a:rPr>
              <a:t>See </a:t>
            </a:r>
            <a:r>
              <a:rPr lang="en-US" sz="800" kern="1200" dirty="0">
                <a:solidFill>
                  <a:schemeClr val="tx2"/>
                </a:solidFill>
                <a:latin typeface="Arial"/>
                <a:ea typeface="Arial Unicode MS" panose="020B0604020202020204" pitchFamily="34" charset="-128"/>
                <a:cs typeface="+mn-cs"/>
                <a:hlinkClick r:id="rId3"/>
              </a:rPr>
              <a:t>www.sap.com/corporate-en/legal/copyright/index.epx</a:t>
            </a:r>
            <a:r>
              <a:rPr lang="en-US" sz="800" kern="1200" dirty="0">
                <a:solidFill>
                  <a:schemeClr val="tx2"/>
                </a:solidFill>
                <a:latin typeface="Arial"/>
                <a:ea typeface="Arial Unicode MS" panose="020B0604020202020204" pitchFamily="34" charset="-128"/>
                <a:cs typeface="+mn-cs"/>
              </a:rPr>
              <a:t> </a:t>
            </a:r>
            <a:r>
              <a:rPr lang="en-US" sz="800" kern="1200" dirty="0">
                <a:solidFill>
                  <a:schemeClr val="tx1"/>
                </a:solidFill>
                <a:latin typeface="Arial"/>
                <a:ea typeface="Arial Unicode MS" panose="020B0604020202020204" pitchFamily="34" charset="-128"/>
                <a:cs typeface="+mn-cs"/>
              </a:rPr>
              <a:t>for additional trademark information and notices.</a:t>
            </a:r>
          </a:p>
        </p:txBody>
      </p:sp>
      <p:sp>
        <p:nvSpPr>
          <p:cNvPr id="44" name="www.sap.com - contact SAP link">
            <a:hlinkClick r:id="rId4" tooltip="www.sap.com/contactsap"/>
          </p:cNvPr>
          <p:cNvSpPr txBox="1"/>
          <p:nvPr userDrawn="1"/>
        </p:nvSpPr>
        <p:spPr bwMode="black">
          <a:xfrm>
            <a:off x="503238" y="2461398"/>
            <a:ext cx="221539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dirty="0">
                <a:solidFill>
                  <a:schemeClr val="accent1"/>
                </a:solidFill>
                <a:latin typeface="Arial"/>
                <a:ea typeface="Arial Unicode MS" panose="020B0604020202020204" pitchFamily="34" charset="-128"/>
                <a:cs typeface="+mn-cs"/>
              </a:rPr>
              <a:t>www.sap.com</a:t>
            </a:r>
            <a:r>
              <a:rPr lang="en-US" sz="1100" b="1" kern="1200" dirty="0">
                <a:solidFill>
                  <a:schemeClr val="tx1"/>
                </a:solidFill>
                <a:latin typeface="Arial"/>
                <a:ea typeface="Arial Unicode MS" panose="020B0604020202020204" pitchFamily="34" charset="-128"/>
                <a:cs typeface="+mn-cs"/>
              </a:rPr>
              <a:t>/contactsap</a:t>
            </a:r>
          </a:p>
        </p:txBody>
      </p:sp>
      <p:pic>
        <p:nvPicPr>
          <p:cNvPr id="17" name="Plus Google com icon with link">
            <a:hlinkClick r:id="rId5"/>
          </p:cNvPr>
          <p:cNvPicPr>
            <a:picLocks noChangeAspect="1"/>
          </p:cNvPicPr>
          <p:nvPr userDrawn="1"/>
        </p:nvPicPr>
        <p:blipFill>
          <a:blip r:embed="rId6"/>
          <a:stretch>
            <a:fillRect/>
          </a:stretch>
        </p:blipFill>
        <p:spPr>
          <a:xfrm>
            <a:off x="2862557" y="1749063"/>
            <a:ext cx="363600" cy="363600"/>
          </a:xfrm>
          <a:prstGeom prst="rect">
            <a:avLst/>
          </a:prstGeom>
        </p:spPr>
      </p:pic>
      <p:pic>
        <p:nvPicPr>
          <p:cNvPr id="18" name="Linkedin icon with link">
            <a:hlinkClick r:id="rId7"/>
          </p:cNvPr>
          <p:cNvPicPr>
            <a:picLocks noChangeAspect="1"/>
          </p:cNvPicPr>
          <p:nvPr userDrawn="1"/>
        </p:nvPicPr>
        <p:blipFill>
          <a:blip r:embed="rId8"/>
          <a:stretch>
            <a:fillRect/>
          </a:stretch>
        </p:blipFill>
        <p:spPr>
          <a:xfrm>
            <a:off x="2273814" y="1749959"/>
            <a:ext cx="361809" cy="361809"/>
          </a:xfrm>
          <a:prstGeom prst="rect">
            <a:avLst/>
          </a:prstGeom>
        </p:spPr>
      </p:pic>
      <p:pic>
        <p:nvPicPr>
          <p:cNvPr id="20" name="YouTube icon with link">
            <a:hlinkClick r:id="rId9"/>
          </p:cNvPr>
          <p:cNvPicPr>
            <a:picLocks noChangeAspect="1"/>
          </p:cNvPicPr>
          <p:nvPr userDrawn="1"/>
        </p:nvPicPr>
        <p:blipFill>
          <a:blip r:embed="rId10"/>
          <a:stretch>
            <a:fillRect/>
          </a:stretch>
        </p:blipFill>
        <p:spPr>
          <a:xfrm>
            <a:off x="1683278" y="1749063"/>
            <a:ext cx="363600" cy="363600"/>
          </a:xfrm>
          <a:prstGeom prst="rect">
            <a:avLst/>
          </a:prstGeom>
        </p:spPr>
      </p:pic>
      <p:pic>
        <p:nvPicPr>
          <p:cNvPr id="21" name="Twitter icon with link">
            <a:hlinkClick r:id="rId11" tooltip="https://twitter.com/sap"/>
          </p:cNvPr>
          <p:cNvPicPr>
            <a:picLocks noChangeAspect="1"/>
          </p:cNvPicPr>
          <p:nvPr userDrawn="1"/>
        </p:nvPicPr>
        <p:blipFill>
          <a:blip r:embed="rId12"/>
          <a:stretch>
            <a:fillRect/>
          </a:stretch>
        </p:blipFill>
        <p:spPr>
          <a:xfrm>
            <a:off x="1094533" y="1749959"/>
            <a:ext cx="361809" cy="361809"/>
          </a:xfrm>
          <a:prstGeom prst="rect">
            <a:avLst/>
          </a:prstGeom>
        </p:spPr>
      </p:pic>
      <p:pic>
        <p:nvPicPr>
          <p:cNvPr id="22" name="Facebook icon with link">
            <a:hlinkClick r:id="rId13"/>
          </p:cNvPr>
          <p:cNvPicPr>
            <a:picLocks noChangeAspect="1"/>
          </p:cNvPicPr>
          <p:nvPr userDrawn="1"/>
        </p:nvPicPr>
        <p:blipFill>
          <a:blip r:embed="rId14"/>
          <a:stretch>
            <a:fillRect/>
          </a:stretch>
        </p:blipFill>
        <p:spPr>
          <a:xfrm>
            <a:off x="503997" y="1749063"/>
            <a:ext cx="363600" cy="363600"/>
          </a:xfrm>
          <a:prstGeom prst="rect">
            <a:avLst/>
          </a:prstGeom>
        </p:spPr>
      </p:pic>
      <p:sp>
        <p:nvSpPr>
          <p:cNvPr id="43" name="Follow all of SAP"/>
          <p:cNvSpPr txBox="1"/>
          <p:nvPr userDrawn="1"/>
        </p:nvSpPr>
        <p:spPr bwMode="black">
          <a:xfrm>
            <a:off x="503238"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0" kern="1200" dirty="0">
                <a:solidFill>
                  <a:schemeClr val="tx1"/>
                </a:solidFill>
                <a:latin typeface="Arial"/>
                <a:ea typeface="Arial Unicode MS" panose="020B0604020202020204" pitchFamily="34" charset="-128"/>
                <a:cs typeface="+mn-cs"/>
              </a:rPr>
              <a:t>Follow all of</a:t>
            </a:r>
            <a:r>
              <a:rPr lang="en-US" sz="1100" b="0" kern="1200" baseline="0" dirty="0">
                <a:solidFill>
                  <a:schemeClr val="tx1"/>
                </a:solidFill>
                <a:latin typeface="Arial"/>
                <a:ea typeface="Arial Unicode MS" panose="020B0604020202020204" pitchFamily="34" charset="-128"/>
                <a:cs typeface="+mn-cs"/>
              </a:rPr>
              <a:t> SAP</a:t>
            </a:r>
            <a:endParaRPr lang="en-US" sz="1100" b="0" kern="1200" dirty="0">
              <a:solidFill>
                <a:schemeClr val="tx1"/>
              </a:solidFill>
              <a:latin typeface="Arial"/>
              <a:ea typeface="Arial Unicode MS" panose="020B0604020202020204" pitchFamily="34" charset="-128"/>
              <a:cs typeface="+mn-cs"/>
            </a:endParaRPr>
          </a:p>
        </p:txBody>
      </p:sp>
    </p:spTree>
    <p:extLst>
      <p:ext uri="{BB962C8B-B14F-4D97-AF65-F5344CB8AC3E}">
        <p14:creationId xmlns:p14="http://schemas.microsoft.com/office/powerpoint/2010/main" val="451925193"/>
      </p:ext>
    </p:extLst>
  </p:cSld>
  <p:clrMapOvr>
    <a:masterClrMapping/>
  </p:clrMapOvr>
  <p:extLst mod="1">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opyright German">
    <p:spTree>
      <p:nvGrpSpPr>
        <p:cNvPr id="1" name=""/>
        <p:cNvGrpSpPr/>
        <p:nvPr/>
      </p:nvGrpSpPr>
      <p:grpSpPr>
        <a:xfrm>
          <a:off x="0" y="0"/>
          <a:ext cx="0" cy="0"/>
          <a:chOff x="0" y="0"/>
          <a:chExt cx="0" cy="0"/>
        </a:xfrm>
      </p:grpSpPr>
      <p:pic>
        <p:nvPicPr>
          <p:cNvPr id="17"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32" name="Copyright information-German"/>
          <p:cNvSpPr txBox="1"/>
          <p:nvPr userDrawn="1"/>
        </p:nvSpPr>
        <p:spPr bwMode="black">
          <a:xfrm>
            <a:off x="503998" y="2645292"/>
            <a:ext cx="6076808"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dirty="0"/>
              <a:t>© 2018 SAP SE </a:t>
            </a:r>
            <a:r>
              <a:rPr lang="de-DE" sz="800" b="0" noProof="0" dirty="0"/>
              <a:t>oder ein SAP-Konzernunternehmen. Alle Rechte vorbehalten</a:t>
            </a:r>
            <a:r>
              <a:rPr lang="en-US" sz="800" b="0" noProof="0" dirty="0"/>
              <a:t>.</a:t>
            </a:r>
            <a:endParaRPr lang="de-DE" sz="800" kern="0" dirty="0">
              <a:ea typeface="Arial Unicode MS" pitchFamily="34" charset="-128"/>
              <a:cs typeface="Arial Unicode MS" pitchFamily="34" charset="-128"/>
            </a:endParaRPr>
          </a:p>
          <a:p>
            <a:pPr>
              <a:spcBef>
                <a:spcPts val="600"/>
              </a:spcBef>
            </a:pPr>
            <a:r>
              <a:rPr lang="de-DE" sz="800" kern="1200" noProof="0" dirty="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600"/>
              </a:spcBef>
            </a:pPr>
            <a:r>
              <a:rPr lang="de-DE" sz="800" kern="1200" noProof="0" dirty="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600"/>
              </a:spcBef>
            </a:pPr>
            <a:r>
              <a:rPr lang="de-DE" sz="800" kern="1200" noProof="0" dirty="0">
                <a:solidFill>
                  <a:schemeClr val="tx1"/>
                </a:solidFill>
                <a:effectLst/>
                <a:latin typeface="Arial"/>
                <a:ea typeface="+mn-ea"/>
                <a:cs typeface="+mn-cs"/>
              </a:rPr>
              <a:t>Die vorliegenden Unterlagen werden von der SAP SE oder einem SAP-Konzernunternehmen bereitgestellt und dienen ausschließlich zu Informationszwecken. Die SAP SE oder ihre Konzernunternehmen übernehmen keinerlei Haftung oder Gewährleistung für Fehler oder Unvollständigkeiten in dieser Publikation. 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600"/>
              </a:spcBef>
            </a:pPr>
            <a:r>
              <a:rPr lang="de-DE" sz="800" kern="1200" noProof="0" dirty="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600"/>
              </a:spcBef>
            </a:pPr>
            <a:r>
              <a:rPr lang="de-DE" sz="800" kern="1200" noProof="0" dirty="0">
                <a:solidFill>
                  <a:schemeClr val="tx1"/>
                </a:solidFill>
                <a:effectLst/>
                <a:latin typeface="Arial"/>
                <a:ea typeface="+mn-ea"/>
                <a:cs typeface="+mn-cs"/>
              </a:rPr>
              <a:t>SAP und andere in diesem Dokument erwähnte Produkte und Dienstleistungen von SAP sowie die dazugehörigen Logos sind Marken oder eingetragene Marken der SAP SE (oder von einem SAP-Konzernunternehmen) in Deutschland und verschiedenen anderen Ländern weltweit.</a:t>
            </a:r>
            <a:r>
              <a:rPr lang="de-DE" sz="800" kern="1200" baseline="0" noProof="0" dirty="0">
                <a:solidFill>
                  <a:schemeClr val="tx1"/>
                </a:solidFill>
                <a:effectLst/>
                <a:latin typeface="Arial"/>
                <a:ea typeface="+mn-ea"/>
                <a:cs typeface="+mn-cs"/>
              </a:rPr>
              <a:t> </a:t>
            </a:r>
            <a:r>
              <a:rPr lang="de-DE" sz="800" kern="1200" noProof="0" dirty="0">
                <a:solidFill>
                  <a:schemeClr val="tx1"/>
                </a:solidFill>
                <a:effectLst/>
                <a:latin typeface="Arial"/>
                <a:ea typeface="+mn-ea"/>
                <a:cs typeface="+mn-cs"/>
              </a:rPr>
              <a:t>Alle anderen Namen von Produkten und Dienstleistungen sind Marken der jeweiligen Firmen. </a:t>
            </a:r>
          </a:p>
          <a:p>
            <a:pPr>
              <a:spcBef>
                <a:spcPts val="600"/>
              </a:spcBef>
            </a:pPr>
            <a:r>
              <a:rPr lang="de-DE" sz="800" kern="1200" noProof="0" dirty="0">
                <a:solidFill>
                  <a:schemeClr val="tx1"/>
                </a:solidFill>
                <a:effectLst/>
                <a:latin typeface="Arial"/>
                <a:ea typeface="+mn-ea"/>
                <a:cs typeface="+mn-cs"/>
              </a:rPr>
              <a:t>Zusätzliche Informationen zur Marke und Vermerke finden Sie auf der Seite </a:t>
            </a:r>
            <a:r>
              <a:rPr lang="de-DE" sz="800" kern="1200" noProof="0" dirty="0">
                <a:solidFill>
                  <a:schemeClr val="tx1"/>
                </a:solidFill>
                <a:effectLst/>
                <a:latin typeface="Arial"/>
                <a:ea typeface="+mn-ea"/>
                <a:cs typeface="+mn-cs"/>
                <a:hlinkClick r:id="rId3"/>
              </a:rPr>
              <a:t>https://www.sap.com/corporate/de/legal/copyright.html</a:t>
            </a:r>
            <a:r>
              <a:rPr lang="de-DE" sz="800" kern="1200" noProof="0" dirty="0">
                <a:solidFill>
                  <a:schemeClr val="tx1"/>
                </a:solidFill>
                <a:effectLst/>
                <a:latin typeface="Arial"/>
                <a:ea typeface="+mn-ea"/>
                <a:cs typeface="+mn-cs"/>
              </a:rPr>
              <a:t>.</a:t>
            </a:r>
          </a:p>
        </p:txBody>
      </p:sp>
      <p:sp>
        <p:nvSpPr>
          <p:cNvPr id="13" name="www.sap.com - contact SAP link">
            <a:hlinkClick r:id="rId4" tooltip="www.sap.com/contactsap"/>
          </p:cNvPr>
          <p:cNvSpPr txBox="1"/>
          <p:nvPr userDrawn="1"/>
        </p:nvSpPr>
        <p:spPr bwMode="black">
          <a:xfrm>
            <a:off x="503238" y="2461398"/>
            <a:ext cx="221539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dirty="0">
                <a:solidFill>
                  <a:schemeClr val="accent1"/>
                </a:solidFill>
                <a:latin typeface="Arial"/>
                <a:ea typeface="Arial Unicode MS" panose="020B0604020202020204" pitchFamily="34" charset="-128"/>
                <a:cs typeface="+mn-cs"/>
              </a:rPr>
              <a:t>www.sap.com</a:t>
            </a:r>
            <a:r>
              <a:rPr lang="en-US" sz="1100" b="1" kern="1200" dirty="0">
                <a:solidFill>
                  <a:schemeClr val="tx1"/>
                </a:solidFill>
                <a:latin typeface="Arial"/>
                <a:ea typeface="Arial Unicode MS" panose="020B0604020202020204" pitchFamily="34" charset="-128"/>
                <a:cs typeface="+mn-cs"/>
              </a:rPr>
              <a:t>/contactsap</a:t>
            </a:r>
          </a:p>
        </p:txBody>
      </p:sp>
      <p:pic>
        <p:nvPicPr>
          <p:cNvPr id="25" name="Plus Google com icon with link">
            <a:hlinkClick r:id="rId5"/>
          </p:cNvPr>
          <p:cNvPicPr>
            <a:picLocks noChangeAspect="1"/>
          </p:cNvPicPr>
          <p:nvPr userDrawn="1"/>
        </p:nvPicPr>
        <p:blipFill>
          <a:blip r:embed="rId6"/>
          <a:stretch>
            <a:fillRect/>
          </a:stretch>
        </p:blipFill>
        <p:spPr>
          <a:xfrm>
            <a:off x="2862557" y="1749063"/>
            <a:ext cx="363600" cy="363600"/>
          </a:xfrm>
          <a:prstGeom prst="rect">
            <a:avLst/>
          </a:prstGeom>
        </p:spPr>
      </p:pic>
      <p:pic>
        <p:nvPicPr>
          <p:cNvPr id="26" name="Linkedin icon with link">
            <a:hlinkClick r:id="rId7"/>
          </p:cNvPr>
          <p:cNvPicPr>
            <a:picLocks noChangeAspect="1"/>
          </p:cNvPicPr>
          <p:nvPr userDrawn="1"/>
        </p:nvPicPr>
        <p:blipFill>
          <a:blip r:embed="rId8"/>
          <a:stretch>
            <a:fillRect/>
          </a:stretch>
        </p:blipFill>
        <p:spPr>
          <a:xfrm>
            <a:off x="2273814" y="1749959"/>
            <a:ext cx="361809" cy="361809"/>
          </a:xfrm>
          <a:prstGeom prst="rect">
            <a:avLst/>
          </a:prstGeom>
        </p:spPr>
      </p:pic>
      <p:pic>
        <p:nvPicPr>
          <p:cNvPr id="27" name="YouTube icon with link">
            <a:hlinkClick r:id="rId9"/>
          </p:cNvPr>
          <p:cNvPicPr>
            <a:picLocks noChangeAspect="1"/>
          </p:cNvPicPr>
          <p:nvPr userDrawn="1"/>
        </p:nvPicPr>
        <p:blipFill>
          <a:blip r:embed="rId10"/>
          <a:stretch>
            <a:fillRect/>
          </a:stretch>
        </p:blipFill>
        <p:spPr>
          <a:xfrm>
            <a:off x="1683278" y="1749063"/>
            <a:ext cx="363600" cy="363600"/>
          </a:xfrm>
          <a:prstGeom prst="rect">
            <a:avLst/>
          </a:prstGeom>
        </p:spPr>
      </p:pic>
      <p:pic>
        <p:nvPicPr>
          <p:cNvPr id="28" name="Twitter icon with link">
            <a:hlinkClick r:id="rId11" tooltip="https://twitter.com/sap"/>
          </p:cNvPr>
          <p:cNvPicPr>
            <a:picLocks noChangeAspect="1"/>
          </p:cNvPicPr>
          <p:nvPr userDrawn="1"/>
        </p:nvPicPr>
        <p:blipFill>
          <a:blip r:embed="rId12"/>
          <a:stretch>
            <a:fillRect/>
          </a:stretch>
        </p:blipFill>
        <p:spPr>
          <a:xfrm>
            <a:off x="1094533" y="1749959"/>
            <a:ext cx="361809" cy="361809"/>
          </a:xfrm>
          <a:prstGeom prst="rect">
            <a:avLst/>
          </a:prstGeom>
        </p:spPr>
      </p:pic>
      <p:pic>
        <p:nvPicPr>
          <p:cNvPr id="29" name="Facebook icon with link">
            <a:hlinkClick r:id="rId13"/>
          </p:cNvPr>
          <p:cNvPicPr>
            <a:picLocks noChangeAspect="1"/>
          </p:cNvPicPr>
          <p:nvPr userDrawn="1"/>
        </p:nvPicPr>
        <p:blipFill>
          <a:blip r:embed="rId14"/>
          <a:stretch>
            <a:fillRect/>
          </a:stretch>
        </p:blipFill>
        <p:spPr>
          <a:xfrm>
            <a:off x="503997" y="1749063"/>
            <a:ext cx="363600" cy="363600"/>
          </a:xfrm>
          <a:prstGeom prst="rect">
            <a:avLst/>
          </a:prstGeom>
        </p:spPr>
      </p:pic>
      <p:sp>
        <p:nvSpPr>
          <p:cNvPr id="20" name="SAP folgen auf"/>
          <p:cNvSpPr txBox="1"/>
          <p:nvPr userDrawn="1"/>
        </p:nvSpPr>
        <p:spPr bwMode="black">
          <a:xfrm>
            <a:off x="503997"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de-DE" sz="1100" b="0" kern="1200" noProof="0" dirty="0">
                <a:solidFill>
                  <a:schemeClr val="tx1"/>
                </a:solidFill>
                <a:latin typeface="Arial"/>
                <a:ea typeface="Arial Unicode MS" panose="020B0604020202020204" pitchFamily="34" charset="-128"/>
                <a:cs typeface="+mn-cs"/>
              </a:rPr>
              <a:t>SAP folgen auf</a:t>
            </a:r>
          </a:p>
        </p:txBody>
      </p:sp>
    </p:spTree>
    <p:extLst>
      <p:ext uri="{BB962C8B-B14F-4D97-AF65-F5344CB8AC3E}">
        <p14:creationId xmlns:p14="http://schemas.microsoft.com/office/powerpoint/2010/main" val="1911862759"/>
      </p:ext>
    </p:extLst>
  </p:cSld>
  <p:clrMapOvr>
    <a:masterClrMapping/>
  </p:clrMapOvr>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hite">
    <p:bg>
      <p:bgRef idx="1001">
        <a:schemeClr val="bg1"/>
      </p:bgRef>
    </p:bg>
    <p:spTree>
      <p:nvGrpSpPr>
        <p:cNvPr id="1" name=""/>
        <p:cNvGrpSpPr/>
        <p:nvPr/>
      </p:nvGrpSpPr>
      <p:grpSpPr>
        <a:xfrm>
          <a:off x="0" y="0"/>
          <a:ext cx="0" cy="0"/>
          <a:chOff x="0" y="0"/>
          <a:chExt cx="0" cy="0"/>
        </a:xfrm>
      </p:grpSpPr>
      <p:pic>
        <p:nvPicPr>
          <p:cNvPr id="11" name="SAP Logo" descr="SAP Logo" title="SAP Logo"/>
          <p:cNvPicPr>
            <a:picLocks noChangeAspect="1"/>
          </p:cNvPicPr>
          <p:nvPr userDrawn="1"/>
        </p:nvPicPr>
        <p:blipFill>
          <a:blip r:embed="rId2"/>
          <a:stretch>
            <a:fillRect/>
          </a:stretch>
        </p:blipFill>
        <p:spPr>
          <a:xfrm>
            <a:off x="6921165" y="6217668"/>
            <a:ext cx="1963635" cy="360000"/>
          </a:xfrm>
          <a:prstGeom prst="rect">
            <a:avLst/>
          </a:prstGeom>
        </p:spPr>
      </p:pic>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6" name="Speaker"/>
          <p:cNvSpPr>
            <a:spLocks noGrp="1"/>
          </p:cNvSpPr>
          <p:nvPr userDrawn="1">
            <p:ph type="subTitle" idx="1" hasCustomPrompt="1"/>
          </p:nvPr>
        </p:nvSpPr>
        <p:spPr bwMode="black">
          <a:xfrm>
            <a:off x="288000" y="4268503"/>
            <a:ext cx="8595171"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4" name="Title 3"/>
          <p:cNvSpPr>
            <a:spLocks noGrp="1"/>
          </p:cNvSpPr>
          <p:nvPr>
            <p:ph type="title" hasCustomPrompt="1"/>
          </p:nvPr>
        </p:nvSpPr>
        <p:spPr>
          <a:xfrm>
            <a:off x="288000" y="2706317"/>
            <a:ext cx="85968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grpSp>
        <p:nvGrpSpPr>
          <p:cNvPr id="2" name="Hero Motion Band"/>
          <p:cNvGrpSpPr/>
          <p:nvPr userDrawn="1"/>
        </p:nvGrpSpPr>
        <p:grpSpPr>
          <a:xfrm>
            <a:off x="9171173" y="0"/>
            <a:ext cx="3024002" cy="6858000"/>
            <a:chOff x="9171173" y="0"/>
            <a:chExt cx="3024002" cy="6855990"/>
          </a:xfrm>
        </p:grpSpPr>
        <p:sp>
          <p:nvSpPr>
            <p:cNvPr id="17" name="Rectangle SAP Gold"/>
            <p:cNvSpPr/>
            <p:nvPr userDrawn="1"/>
          </p:nvSpPr>
          <p:spPr bwMode="gray">
            <a:xfrm>
              <a:off x="11187175" y="0"/>
              <a:ext cx="1008000" cy="6855990"/>
            </a:xfrm>
            <a:prstGeom prst="rect">
              <a:avLst/>
            </a:prstGeom>
            <a:solidFill>
              <a:schemeClr val="accent1"/>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SAP Gold 30%"/>
            <p:cNvSpPr/>
            <p:nvPr userDrawn="1"/>
          </p:nvSpPr>
          <p:spPr bwMode="gray">
            <a:xfrm>
              <a:off x="10179174" y="0"/>
              <a:ext cx="1008000" cy="685599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22" name="Rectangle SAP Gold 60%"/>
            <p:cNvSpPr/>
            <p:nvPr userDrawn="1"/>
          </p:nvSpPr>
          <p:spPr bwMode="gray">
            <a:xfrm>
              <a:off x="9171173" y="0"/>
              <a:ext cx="1008000" cy="685599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algn="ctr" defTabSz="914217" eaLnBrk="1" fontAlgn="base" latinLnBrk="0" hangingPunct="1">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spTree>
    <p:extLst>
      <p:ext uri="{BB962C8B-B14F-4D97-AF65-F5344CB8AC3E}">
        <p14:creationId xmlns:p14="http://schemas.microsoft.com/office/powerpoint/2010/main" val="1982410628"/>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6" pos="5597" userDrawn="1">
          <p15:clr>
            <a:srgbClr val="FBAE40"/>
          </p15:clr>
        </p15:guide>
        <p15:guide id="7" orient="horz" pos="4144"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bg>
      <p:bgRef idx="1001">
        <a:schemeClr val="bg1"/>
      </p:bgRef>
    </p:bg>
    <p:spTree>
      <p:nvGrpSpPr>
        <p:cNvPr id="1" name=""/>
        <p:cNvGrpSpPr/>
        <p:nvPr/>
      </p:nvGrpSpPr>
      <p:grpSpPr>
        <a:xfrm>
          <a:off x="0" y="0"/>
          <a:ext cx="0" cy="0"/>
          <a:chOff x="0" y="0"/>
          <a:chExt cx="0" cy="0"/>
        </a:xfrm>
      </p:grpSpPr>
      <p:pic>
        <p:nvPicPr>
          <p:cNvPr id="11" name="SAP Logo" descr="SAP Logo" title="SAP Logo"/>
          <p:cNvPicPr>
            <a:picLocks noChangeAspect="1"/>
          </p:cNvPicPr>
          <p:nvPr userDrawn="1"/>
        </p:nvPicPr>
        <p:blipFill>
          <a:blip r:embed="rId2"/>
          <a:stretch>
            <a:fillRect/>
          </a:stretch>
        </p:blipFill>
        <p:spPr>
          <a:xfrm>
            <a:off x="9923220" y="6217668"/>
            <a:ext cx="1963635" cy="360000"/>
          </a:xfrm>
          <a:prstGeom prst="rect">
            <a:avLst/>
          </a:prstGeom>
        </p:spPr>
      </p:pic>
      <p:sp>
        <p:nvSpPr>
          <p:cNvPr id="7" name="Pictogram Placeholder"/>
          <p:cNvSpPr>
            <a:spLocks noGrp="1"/>
          </p:cNvSpPr>
          <p:nvPr>
            <p:ph type="pic" sz="quarter" idx="16"/>
          </p:nvPr>
        </p:nvSpPr>
        <p:spPr>
          <a:xfrm>
            <a:off x="6954855" y="963000"/>
            <a:ext cx="4932000" cy="4932000"/>
          </a:xfrm>
        </p:spPr>
        <p:txBody>
          <a:bodyPr/>
          <a:lstStyle/>
          <a:p>
            <a:r>
              <a:rPr lang="en-US"/>
              <a:t>Click icon to add picture</a:t>
            </a:r>
            <a:endParaRPr lang="de-DE" dirty="0"/>
          </a:p>
        </p:txBody>
      </p:sp>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b="0"/>
              <a:t>PUBLIC</a:t>
            </a:r>
            <a:endParaRPr lang="en-US" sz="900" b="0" dirty="0"/>
          </a:p>
        </p:txBody>
      </p:sp>
      <p:sp>
        <p:nvSpPr>
          <p:cNvPr id="6" name="Speaker"/>
          <p:cNvSpPr>
            <a:spLocks noGrp="1"/>
          </p:cNvSpPr>
          <p:nvPr userDrawn="1">
            <p:ph type="subTitle" idx="1" hasCustomPrompt="1"/>
          </p:nvPr>
        </p:nvSpPr>
        <p:spPr bwMode="black">
          <a:xfrm>
            <a:off x="288001" y="4268503"/>
            <a:ext cx="637343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dirty="0"/>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dirty="0"/>
              <a:t>Month 00, 2018</a:t>
            </a:r>
          </a:p>
        </p:txBody>
      </p:sp>
      <p:sp>
        <p:nvSpPr>
          <p:cNvPr id="8" name="Title 4"/>
          <p:cNvSpPr>
            <a:spLocks noGrp="1"/>
          </p:cNvSpPr>
          <p:nvPr>
            <p:ph type="title" hasCustomPrompt="1"/>
          </p:nvPr>
        </p:nvSpPr>
        <p:spPr>
          <a:xfrm>
            <a:off x="288001" y="2706317"/>
            <a:ext cx="6372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dirty="0"/>
              <a:t>Presentation Title </a:t>
            </a:r>
            <a:br>
              <a:rPr lang="en-US" sz="3600" dirty="0"/>
            </a:br>
            <a:r>
              <a:rPr lang="en-US" sz="3600" dirty="0"/>
              <a:t>Goes Here and Here.</a:t>
            </a:r>
            <a:endParaRPr lang="de-DE" sz="3600" kern="0" dirty="0" err="1">
              <a:ea typeface="Arial Unicode MS" pitchFamily="34" charset="-128"/>
              <a:cs typeface="Arial Unicode MS" pitchFamily="34" charset="-128"/>
            </a:endParaRPr>
          </a:p>
        </p:txBody>
      </p:sp>
    </p:spTree>
    <p:extLst>
      <p:ext uri="{BB962C8B-B14F-4D97-AF65-F5344CB8AC3E}">
        <p14:creationId xmlns:p14="http://schemas.microsoft.com/office/powerpoint/2010/main" val="3048046299"/>
      </p:ext>
    </p:extLst>
  </p:cSld>
  <p:clrMapOvr>
    <a:overrideClrMapping bg1="lt1" tx1="dk1" bg2="lt2" tx2="dk2" accent1="accent1" accent2="accent2" accent3="accent3" accent4="accent4" accent5="accent5" accent6="accent6" hlink="hlink" folHlink="folHlink"/>
  </p:clrMapOvr>
  <p:extLst mod="1">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pos="4196" userDrawn="1">
          <p15:clr>
            <a:srgbClr val="FBAE40"/>
          </p15:clr>
        </p15:guide>
        <p15:guide id="4" orient="horz" pos="2688" userDrawn="1">
          <p15:clr>
            <a:srgbClr val="FBAE40"/>
          </p15:clr>
        </p15:guide>
        <p15:guide id="5" orient="horz" pos="2335" userDrawn="1">
          <p15:clr>
            <a:srgbClr val="FBAE40"/>
          </p15:clr>
        </p15:guide>
        <p15:guide id="6" orient="horz" pos="2960" userDrawn="1">
          <p15:clr>
            <a:srgbClr val="FBAE40"/>
          </p15:clr>
        </p15:guide>
        <p15:guide id="7" orient="horz" pos="414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4000" y="1620000"/>
            <a:ext cx="11185200" cy="4716000"/>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dirty="0"/>
              <a:t>Agenda Item/Divider Headline</a:t>
            </a:r>
          </a:p>
          <a:p>
            <a:pPr lvl="1"/>
            <a:r>
              <a:rPr lang="en-US" dirty="0"/>
              <a:t>Details</a:t>
            </a:r>
          </a:p>
        </p:txBody>
      </p:sp>
      <p:sp>
        <p:nvSpPr>
          <p:cNvPr id="3" name="Agenda title"/>
          <p:cNvSpPr>
            <a:spLocks noGrp="1"/>
          </p:cNvSpPr>
          <p:nvPr>
            <p:ph type="title" hasCustomPrompt="1"/>
          </p:nvPr>
        </p:nvSpPr>
        <p:spPr/>
        <p:txBody>
          <a:bodyPr/>
          <a:lstStyle>
            <a:lvl1pPr>
              <a:defRPr/>
            </a:lvl1pPr>
          </a:lstStyle>
          <a:p>
            <a:r>
              <a:rPr lang="en-US" dirty="0"/>
              <a:t>Agenda</a:t>
            </a:r>
          </a:p>
        </p:txBody>
      </p:sp>
    </p:spTree>
    <p:extLst>
      <p:ext uri="{BB962C8B-B14F-4D97-AF65-F5344CB8AC3E}">
        <p14:creationId xmlns:p14="http://schemas.microsoft.com/office/powerpoint/2010/main" val="1859360619"/>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410952787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pos="317"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dirty="0"/>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a:solidFill>
                  <a:schemeClr val="tx1"/>
                </a:solidFill>
                <a:latin typeface="+mj-lt"/>
              </a:defRPr>
            </a:lvl1pPr>
          </a:lstStyle>
          <a:p>
            <a:r>
              <a:rPr lang="en-US" dirty="0"/>
              <a:t>Divider page</a:t>
            </a:r>
            <a:endParaRPr lang="de-DE" dirty="0"/>
          </a:p>
        </p:txBody>
      </p:sp>
    </p:spTree>
    <p:extLst>
      <p:ext uri="{BB962C8B-B14F-4D97-AF65-F5344CB8AC3E}">
        <p14:creationId xmlns:p14="http://schemas.microsoft.com/office/powerpoint/2010/main" val="1008985274"/>
      </p:ext>
    </p:extLst>
  </p:cSld>
  <p:clrMapOvr>
    <a:overrideClrMapping bg1="lt1" tx1="dk1" bg2="lt2" tx2="dk2" accent1="accent1" accent2="accent2" accent3="accent3" accent4="accent4" accent5="accent5" accent6="accent6" hlink="hlink" folHlink="folHlink"/>
  </p:clrMapOvr>
  <p:hf sldNum="0" hdr="0" ftr="0" dt="0"/>
  <p:extLst mod="1">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17"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466743634"/>
      </p:ext>
    </p:extLst>
  </p:cSld>
  <p:clrMapOvr>
    <a:masterClrMapping/>
  </p:clrMapOvr>
  <p:extLst mod="1">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cNvSpPr>
            <a:spLocks noGrp="1"/>
          </p:cNvSpPr>
          <p:nvPr>
            <p:ph type="title" hasCustomPrompt="1"/>
          </p:nvPr>
        </p:nvSpPr>
        <p:spPr>
          <a:xfrm>
            <a:off x="504001" y="504000"/>
            <a:ext cx="11186476" cy="369332"/>
          </a:xfrm>
        </p:spPr>
        <p:txBody>
          <a:bodyPr/>
          <a:lstStyle/>
          <a:p>
            <a:r>
              <a:rPr lang="en-US" noProof="0" dirty="0"/>
              <a:t>Insert page title (sentence case)</a:t>
            </a:r>
            <a:endParaRPr lang="en-US" dirty="0"/>
          </a:p>
        </p:txBody>
      </p:sp>
    </p:spTree>
    <p:extLst>
      <p:ext uri="{BB962C8B-B14F-4D97-AF65-F5344CB8AC3E}">
        <p14:creationId xmlns:p14="http://schemas.microsoft.com/office/powerpoint/2010/main" val="2129332223"/>
      </p:ext>
    </p:extLst>
  </p:cSld>
  <p:clrMapOvr>
    <a:masterClrMapping/>
  </p:clrMapOvr>
  <p:extLst mod="1">
    <p:ext uri="{DCECCB84-F9BA-43D5-87BE-67443E8EF086}">
      <p15:sldGuideLst xmlns:p15="http://schemas.microsoft.com/office/powerpoint/2012/main">
        <p15:guide id="1" pos="316" userDrawn="1">
          <p15:clr>
            <a:srgbClr val="FBAE40"/>
          </p15:clr>
        </p15:guide>
        <p15:guide id="2" orient="horz" pos="3991"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1019"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dirty="0"/>
          </a:p>
        </p:txBody>
      </p:sp>
      <p:sp>
        <p:nvSpPr>
          <p:cNvPr id="11" name="Classification"/>
          <p:cNvSpPr txBox="1"/>
          <p:nvPr userDrawn="1"/>
        </p:nvSpPr>
        <p:spPr bwMode="black">
          <a:xfrm>
            <a:off x="2814655" y="6559834"/>
            <a:ext cx="278923"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PUBLIC</a:t>
            </a:r>
            <a:endParaRPr kumimoji="0" lang="en-US" sz="600" b="0" i="0" u="none" kern="0" baseline="0" dirty="0">
              <a:solidFill>
                <a:schemeClr val="tx1"/>
              </a:solidFill>
              <a:latin typeface="Arial"/>
              <a:ea typeface="Arial Unicode MS"/>
              <a:cs typeface="Arial Unicode MS" pitchFamily="34" charset="-128"/>
              <a:sym typeface="Arial"/>
            </a:endParaRPr>
          </a:p>
        </p:txBody>
      </p:sp>
      <p:sp>
        <p:nvSpPr>
          <p:cNvPr id="10"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dirty="0">
                <a:solidFill>
                  <a:schemeClr val="tx1"/>
                </a:solidFill>
              </a:rPr>
              <a:t>2018 SAP SE or an SAP affiliate company. All rights reserved.  </a:t>
            </a:r>
            <a:r>
              <a:rPr kumimoji="0" lang="en-US" sz="600" b="0" i="0" u="none" kern="0" baseline="0" dirty="0">
                <a:solidFill>
                  <a:schemeClr val="tx1"/>
                </a:solidFill>
                <a:latin typeface="Arial"/>
                <a:ea typeface="Arial Unicode MS"/>
                <a:cs typeface="Arial Unicode MS" pitchFamily="34" charset="-128"/>
                <a:sym typeface="Arial"/>
              </a:rPr>
              <a:t>ǀ</a:t>
            </a:r>
          </a:p>
        </p:txBody>
      </p:sp>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dirty="0"/>
              <a:t>First level</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dirty="0"/>
              <a:t>Insert page title (sentence case)</a:t>
            </a:r>
          </a:p>
        </p:txBody>
      </p:sp>
      <p:grpSp>
        <p:nvGrpSpPr>
          <p:cNvPr id="4" name="Group 3"/>
          <p:cNvGrpSpPr/>
          <p:nvPr userDrawn="1"/>
        </p:nvGrpSpPr>
        <p:grpSpPr>
          <a:xfrm>
            <a:off x="0" y="0"/>
            <a:ext cx="12195175" cy="251942"/>
            <a:chOff x="0" y="0"/>
            <a:chExt cx="12195175" cy="251942"/>
          </a:xfrm>
        </p:grpSpPr>
        <p:sp>
          <p:nvSpPr>
            <p:cNvPr id="12" name="Rectangle SAP Gold"/>
            <p:cNvSpPr/>
            <p:nvPr userDrawn="1"/>
          </p:nvSpPr>
          <p:spPr bwMode="gray">
            <a:xfrm>
              <a:off x="0" y="0"/>
              <a:ext cx="12195175" cy="251942"/>
            </a:xfrm>
            <a:prstGeom prst="rect">
              <a:avLst/>
            </a:prstGeom>
            <a:solidFill>
              <a:schemeClr val="tx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nvGrpSpPr>
            <p:cNvPr id="9" name="Secondary Motion Band"/>
            <p:cNvGrpSpPr/>
            <p:nvPr userDrawn="1"/>
          </p:nvGrpSpPr>
          <p:grpSpPr>
            <a:xfrm>
              <a:off x="10682127" y="0"/>
              <a:ext cx="1513048" cy="251942"/>
              <a:chOff x="10682127" y="0"/>
              <a:chExt cx="1513048" cy="252000"/>
            </a:xfrm>
          </p:grpSpPr>
          <p:sp>
            <p:nvSpPr>
              <p:cNvPr id="16" name="Rectangle SAP Gold"/>
              <p:cNvSpPr/>
              <p:nvPr userDrawn="1"/>
            </p:nvSpPr>
            <p:spPr bwMode="gray">
              <a:xfrm>
                <a:off x="11691175" y="0"/>
                <a:ext cx="504000" cy="252000"/>
              </a:xfrm>
              <a:prstGeom prst="rect">
                <a:avLst/>
              </a:prstGeom>
              <a:solidFill>
                <a:schemeClr val="accent1"/>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7" name="Rectangle SAP Gold 30%"/>
              <p:cNvSpPr/>
              <p:nvPr userDrawn="1"/>
            </p:nvSpPr>
            <p:spPr bwMode="gray">
              <a:xfrm>
                <a:off x="11186476" y="0"/>
                <a:ext cx="504000" cy="252000"/>
              </a:xfrm>
              <a:prstGeom prst="rect">
                <a:avLst/>
              </a:prstGeom>
              <a:solidFill>
                <a:schemeClr val="accent1">
                  <a:alpha val="7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8" name="Rectangle SAP Gold 60%"/>
              <p:cNvSpPr/>
              <p:nvPr userDrawn="1"/>
            </p:nvSpPr>
            <p:spPr bwMode="gray">
              <a:xfrm>
                <a:off x="10682127" y="0"/>
                <a:ext cx="504000" cy="252000"/>
              </a:xfrm>
              <a:prstGeom prst="rect">
                <a:avLst/>
              </a:prstGeom>
              <a:solidFill>
                <a:schemeClr val="accent1">
                  <a:alpha val="40000"/>
                </a:schemeClr>
              </a:solidFill>
              <a:ln w="6350" algn="ctr">
                <a:noFill/>
                <a:miter lim="800000"/>
                <a:headEnd/>
                <a:tailEnd/>
              </a:ln>
            </p:spPr>
            <p:txBody>
              <a:bodyPr lIns="90000" tIns="72000" rIns="90000" bIns="72000" rtlCol="0" anchor="ctr"/>
              <a:lstStyle/>
              <a:p>
                <a:pPr marR="0" lvl="0" algn="ctr" defTabSz="914217" fontAlgn="base">
                  <a:lnSpc>
                    <a:spcPct val="100000"/>
                  </a:lnSpc>
                  <a:spcBef>
                    <a:spcPct val="50000"/>
                  </a:spcBef>
                  <a:spcAft>
                    <a:spcPct val="0"/>
                  </a:spcAft>
                  <a:buClr>
                    <a:srgbClr val="F0AB00"/>
                  </a:buClr>
                  <a:buSzPct val="80000"/>
                  <a:tabLst/>
                </a:pPr>
                <a:endParaRPr kumimoji="0" lang="en-US" sz="2000" b="0" i="0" u="none" strike="noStrike" kern="0" cap="none" spc="0" normalizeH="0" baseline="0" noProof="0" dirty="0" err="1">
                  <a:ln>
                    <a:noFill/>
                  </a:ln>
                  <a:effectLst/>
                  <a:uLnTx/>
                  <a:uFillTx/>
                  <a:ea typeface="Arial Unicode MS" pitchFamily="34" charset="-128"/>
                  <a:cs typeface="Arial Unicode MS" pitchFamily="34" charset="-128"/>
                </a:endParaRPr>
              </a:p>
            </p:txBody>
          </p:sp>
        </p:grpSp>
      </p:gr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2" r:id="rId1"/>
    <p:sldLayoutId id="2147483776" r:id="rId2"/>
    <p:sldLayoutId id="2147483773" r:id="rId3"/>
    <p:sldLayoutId id="2147483775" r:id="rId4"/>
    <p:sldLayoutId id="2147483741" r:id="rId5"/>
    <p:sldLayoutId id="2147483765" r:id="rId6"/>
    <p:sldLayoutId id="2147483767" r:id="rId7"/>
    <p:sldLayoutId id="2147483743" r:id="rId8"/>
    <p:sldLayoutId id="2147483774" r:id="rId9"/>
    <p:sldLayoutId id="2147483745" r:id="rId10"/>
    <p:sldLayoutId id="2147483760" r:id="rId11"/>
    <p:sldLayoutId id="2147483768" r:id="rId12"/>
    <p:sldLayoutId id="2147483769" r:id="rId13"/>
    <p:sldLayoutId id="2147483770" r:id="rId14"/>
    <p:sldLayoutId id="2147483744" r:id="rId15"/>
    <p:sldLayoutId id="2147483777" r:id="rId16"/>
    <p:sldLayoutId id="2147483757" r:id="rId17"/>
    <p:sldLayoutId id="2147483748" r:id="rId18"/>
    <p:sldLayoutId id="2147483762" r:id="rId19"/>
    <p:sldLayoutId id="2147483771" r:id="rId20"/>
    <p:sldLayoutId id="2147483763" r:id="rId21"/>
    <p:sldLayoutId id="2147483751" r:id="rId22"/>
    <p:sldLayoutId id="2147483753" r:id="rId23"/>
    <p:sldLayoutId id="2147483756" r:id="rId24"/>
    <p:sldLayoutId id="2147483740" r:id="rId25"/>
    <p:sldLayoutId id="2147483754" r:id="rId26"/>
    <p:sldLayoutId id="2147483755" r:id="rId27"/>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0.png"/><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image" Target="../media/image17.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9.xml"/><Relationship Id="rId5" Type="http://schemas.openxmlformats.org/officeDocument/2006/relationships/image" Target="../media/image19.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xml"/><Relationship Id="rId1" Type="http://schemas.openxmlformats.org/officeDocument/2006/relationships/slideLayout" Target="../slideLayouts/slideLayout2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microsoft.com/office/2007/relationships/hdphoto" Target="../media/hdphoto2.wdp"/><Relationship Id="rId5" Type="http://schemas.openxmlformats.org/officeDocument/2006/relationships/image" Target="../media/image24.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5.xml"/><Relationship Id="rId1" Type="http://schemas.openxmlformats.org/officeDocument/2006/relationships/slideLayout" Target="../slideLayouts/slideLayout22.xml"/><Relationship Id="rId4" Type="http://schemas.openxmlformats.org/officeDocument/2006/relationships/image" Target="../media/image28.PNG"/></Relationships>
</file>

<file path=ppt/slides/_rels/slide2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9.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288000" y="6174872"/>
            <a:ext cx="1952950" cy="402796"/>
          </a:xfrm>
          <a:prstGeom prst="rect">
            <a:avLst/>
          </a:prstGeom>
        </p:spPr>
      </p:pic>
      <p:sp>
        <p:nvSpPr>
          <p:cNvPr id="4" name="Speaker"/>
          <p:cNvSpPr>
            <a:spLocks noGrp="1"/>
          </p:cNvSpPr>
          <p:nvPr>
            <p:ph type="subTitle" idx="1"/>
          </p:nvPr>
        </p:nvSpPr>
        <p:spPr bwMode="gray"/>
        <p:txBody>
          <a:bodyPr/>
          <a:lstStyle/>
          <a:p>
            <a:pPr lvl="0"/>
            <a:r>
              <a:rPr lang="en-US" dirty="0"/>
              <a:t>Florian Finkel, Jason Fobe, Julia Grabinski, Henrik Lechte, Jan Scheuermann, Sebastian Schütz, Philipp </a:t>
            </a:r>
            <a:r>
              <a:rPr lang="en-US" dirty="0" err="1"/>
              <a:t>Steinrötter</a:t>
            </a:r>
            <a:endParaRPr lang="en-US" dirty="0"/>
          </a:p>
          <a:p>
            <a:pPr lvl="0"/>
            <a:r>
              <a:rPr lang="en-US" dirty="0"/>
              <a:t>April 26, 2018</a:t>
            </a:r>
          </a:p>
        </p:txBody>
      </p:sp>
      <p:sp>
        <p:nvSpPr>
          <p:cNvPr id="7" name="Title"/>
          <p:cNvSpPr>
            <a:spLocks noGrp="1"/>
          </p:cNvSpPr>
          <p:nvPr>
            <p:ph type="title"/>
          </p:nvPr>
        </p:nvSpPr>
        <p:spPr bwMode="gray"/>
        <p:txBody>
          <a:bodyPr/>
          <a:lstStyle/>
          <a:p>
            <a:r>
              <a:rPr lang="en-US" dirty="0" err="1"/>
              <a:t>Projekt</a:t>
            </a:r>
            <a:r>
              <a:rPr lang="en-US" dirty="0"/>
              <a:t> PulseShift:</a:t>
            </a:r>
            <a:br>
              <a:rPr lang="en-US" dirty="0"/>
            </a:br>
            <a:r>
              <a:rPr lang="en-US" dirty="0" err="1">
                <a:solidFill>
                  <a:schemeClr val="accent1"/>
                </a:solidFill>
              </a:rPr>
              <a:t>Abschlusspräsentation</a:t>
            </a:r>
            <a:endParaRPr lang="de-DE" dirty="0">
              <a:solidFill>
                <a:schemeClr val="accent1"/>
              </a:solidFill>
            </a:endParaRPr>
          </a:p>
        </p:txBody>
      </p:sp>
      <p:pic>
        <p:nvPicPr>
          <p:cNvPr id="5" name="Illustration" descr="Example of an illustration" title="Illustration for title slide"/>
          <p:cNvPicPr>
            <a:picLocks noGrp="1" noChangeAspect="1"/>
          </p:cNvPicPr>
          <p:nvPr>
            <p:ph type="pic" sz="quarter" idx="12"/>
          </p:nvPr>
        </p:nvPicPr>
        <p:blipFill>
          <a:blip r:embed="rId3"/>
          <a:srcRect t="3112" b="3112"/>
          <a:stretch>
            <a:fillRect/>
          </a:stretch>
        </p:blipFill>
        <p:spPr bwMode="gray"/>
      </p:pic>
      <p:pic>
        <p:nvPicPr>
          <p:cNvPr id="9" name="Picture 8"/>
          <p:cNvPicPr>
            <a:picLocks noChangeAspect="1"/>
          </p:cNvPicPr>
          <p:nvPr/>
        </p:nvPicPr>
        <p:blipFill>
          <a:blip r:embed="rId4"/>
          <a:stretch>
            <a:fillRect/>
          </a:stretch>
        </p:blipFill>
        <p:spPr>
          <a:xfrm>
            <a:off x="5115195" y="5875549"/>
            <a:ext cx="1964786" cy="1001442"/>
          </a:xfrm>
          <a:prstGeom prst="rect">
            <a:avLst/>
          </a:prstGeom>
        </p:spPr>
      </p:pic>
    </p:spTree>
    <p:extLst>
      <p:ext uri="{BB962C8B-B14F-4D97-AF65-F5344CB8AC3E}">
        <p14:creationId xmlns:p14="http://schemas.microsoft.com/office/powerpoint/2010/main" val="21169505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a:stretch>
            <a:fillRect/>
          </a:stretch>
        </p:blipFill>
        <p:spPr>
          <a:xfrm>
            <a:off x="470553" y="1440815"/>
            <a:ext cx="1175769" cy="1175769"/>
          </a:xfrm>
          <a:prstGeom prst="rect">
            <a:avLst/>
          </a:prstGeom>
        </p:spPr>
      </p:pic>
      <p:sp>
        <p:nvSpPr>
          <p:cNvPr id="19" name="Text Placeholder 18"/>
          <p:cNvSpPr>
            <a:spLocks noGrp="1"/>
          </p:cNvSpPr>
          <p:nvPr>
            <p:ph type="body" sz="quarter" idx="10"/>
          </p:nvPr>
        </p:nvSpPr>
        <p:spPr>
          <a:xfrm>
            <a:off x="1679768" y="1620000"/>
            <a:ext cx="10010708" cy="4716000"/>
          </a:xfrm>
        </p:spPr>
        <p:txBody>
          <a:bodyPr/>
          <a:lstStyle/>
          <a:p>
            <a:pPr marL="342900" indent="-342900">
              <a:buFont typeface="Arial" panose="020B0604020202020204" pitchFamily="34" charset="0"/>
              <a:buChar char="•"/>
            </a:pPr>
            <a:r>
              <a:rPr lang="de-DE" dirty="0"/>
              <a:t>Fokussierte App zur Einsicht wichtiger Informationen</a:t>
            </a:r>
          </a:p>
          <a:p>
            <a:pPr marL="342900" indent="-342900">
              <a:buFont typeface="Arial" panose="020B0604020202020204" pitchFamily="34" charset="0"/>
              <a:buChar char="•"/>
            </a:pPr>
            <a:r>
              <a:rPr lang="de-DE" dirty="0"/>
              <a:t>Banner zur Umfrage</a:t>
            </a:r>
          </a:p>
          <a:p>
            <a:pPr marL="342900" indent="-342900">
              <a:buFont typeface="Arial" panose="020B0604020202020204" pitchFamily="34" charset="0"/>
              <a:buChar char="•"/>
            </a:pPr>
            <a:r>
              <a:rPr lang="de-DE" dirty="0"/>
              <a:t>Nicht dauerhaft, sondern nur zu bestimmten Zeiten</a:t>
            </a:r>
          </a:p>
          <a:p>
            <a:pPr marL="342900" indent="-342900">
              <a:buFont typeface="Arial" panose="020B0604020202020204" pitchFamily="34" charset="0"/>
              <a:buChar char="•"/>
            </a:pPr>
            <a:r>
              <a:rPr lang="de-DE" dirty="0"/>
              <a:t>App ist nützlich für Mitarbeiter</a:t>
            </a:r>
          </a:p>
          <a:p>
            <a:pPr marL="342900" indent="-342900">
              <a:buFont typeface="Arial" panose="020B0604020202020204" pitchFamily="34" charset="0"/>
              <a:buChar char="•"/>
            </a:pPr>
            <a:r>
              <a:rPr lang="de-DE" dirty="0"/>
              <a:t>Umfragen sind nicht zu aufdringlich</a:t>
            </a:r>
          </a:p>
          <a:p>
            <a:pPr marL="342900" indent="-342900">
              <a:buFont typeface="Arial" panose="020B0604020202020204" pitchFamily="34" charset="0"/>
              <a:buChar char="•"/>
            </a:pPr>
            <a:r>
              <a:rPr lang="de-DE" dirty="0"/>
              <a:t>Welche Daten dürfen genutzt werden?</a:t>
            </a:r>
          </a:p>
          <a:p>
            <a:pPr marL="342900" indent="-342900">
              <a:buFont typeface="Arial" panose="020B0604020202020204" pitchFamily="34" charset="0"/>
              <a:buChar char="•"/>
            </a:pPr>
            <a:r>
              <a:rPr lang="de-DE" dirty="0"/>
              <a:t>Evtl. geringe Adaption der Mitarbeiter</a:t>
            </a:r>
          </a:p>
          <a:p>
            <a:pPr marL="342900" indent="-342900">
              <a:buFont typeface="Arial" panose="020B0604020202020204" pitchFamily="34" charset="0"/>
              <a:buChar char="•"/>
            </a:pPr>
            <a:r>
              <a:rPr lang="de-DE" dirty="0"/>
              <a:t>Dauerhafter Aufwand </a:t>
            </a:r>
          </a:p>
          <a:p>
            <a:pPr marL="342900" indent="-342900">
              <a:buFont typeface="Arial" panose="020B0604020202020204" pitchFamily="34" charset="0"/>
              <a:buChar char="•"/>
            </a:pPr>
            <a:endParaRPr lang="de-DE" dirty="0"/>
          </a:p>
        </p:txBody>
      </p:sp>
      <p:sp>
        <p:nvSpPr>
          <p:cNvPr id="6" name="Title 5"/>
          <p:cNvSpPr>
            <a:spLocks noGrp="1"/>
          </p:cNvSpPr>
          <p:nvPr>
            <p:ph type="title"/>
          </p:nvPr>
        </p:nvSpPr>
        <p:spPr/>
        <p:txBody>
          <a:bodyPr/>
          <a:lstStyle/>
          <a:p>
            <a:r>
              <a:rPr lang="de-DE" dirty="0" err="1"/>
              <a:t>To</a:t>
            </a:r>
            <a:r>
              <a:rPr lang="de-DE" dirty="0"/>
              <a:t> </a:t>
            </a:r>
            <a:r>
              <a:rPr lang="de-DE" dirty="0" err="1"/>
              <a:t>be</a:t>
            </a:r>
            <a:r>
              <a:rPr lang="de-DE" dirty="0"/>
              <a:t> überarbeitet: Single </a:t>
            </a:r>
            <a:r>
              <a:rPr lang="de-DE" dirty="0" err="1"/>
              <a:t>Purpose</a:t>
            </a:r>
            <a:r>
              <a:rPr lang="de-DE" dirty="0"/>
              <a:t> </a:t>
            </a:r>
            <a:r>
              <a:rPr lang="de-DE" dirty="0" err="1"/>
              <a:t>Webapp</a:t>
            </a:r>
            <a:r>
              <a:rPr lang="de-DE" dirty="0"/>
              <a:t>: </a:t>
            </a:r>
            <a:r>
              <a:rPr lang="de-DE" dirty="0" err="1"/>
              <a:t>Lunchapp</a:t>
            </a:r>
            <a:endParaRPr lang="de-DE" dirty="0"/>
          </a:p>
        </p:txBody>
      </p:sp>
      <p:pic>
        <p:nvPicPr>
          <p:cNvPr id="11" name="Picture 10"/>
          <p:cNvPicPr>
            <a:picLocks noChangeAspect="1"/>
          </p:cNvPicPr>
          <p:nvPr/>
        </p:nvPicPr>
        <p:blipFill>
          <a:blip r:embed="rId3"/>
          <a:stretch>
            <a:fillRect/>
          </a:stretch>
        </p:blipFill>
        <p:spPr>
          <a:xfrm>
            <a:off x="698670" y="4597962"/>
            <a:ext cx="707464" cy="707464"/>
          </a:xfrm>
          <a:prstGeom prst="ellipse">
            <a:avLst/>
          </a:prstGeom>
          <a:ln w="63500" cap="rnd">
            <a:solidFill>
              <a:srgbClr val="FFC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3" name="Picture 12"/>
          <p:cNvPicPr>
            <a:picLocks noChangeAspect="1"/>
          </p:cNvPicPr>
          <p:nvPr/>
        </p:nvPicPr>
        <p:blipFill>
          <a:blip r:embed="rId4"/>
          <a:stretch>
            <a:fillRect/>
          </a:stretch>
        </p:blipFill>
        <p:spPr>
          <a:xfrm>
            <a:off x="698670" y="3158026"/>
            <a:ext cx="707464" cy="707464"/>
          </a:xfrm>
          <a:prstGeom prst="ellipse">
            <a:avLst/>
          </a:prstGeom>
          <a:ln w="63500" cap="rnd">
            <a:solidFill>
              <a:srgbClr val="FFC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Picture 7"/>
          <p:cNvPicPr>
            <a:picLocks noChangeAspect="1"/>
          </p:cNvPicPr>
          <p:nvPr/>
        </p:nvPicPr>
        <p:blipFill>
          <a:blip r:embed="rId5"/>
          <a:stretch>
            <a:fillRect/>
          </a:stretch>
        </p:blipFill>
        <p:spPr>
          <a:xfrm>
            <a:off x="8030499" y="2798139"/>
            <a:ext cx="3343311" cy="1935251"/>
          </a:xfrm>
          <a:prstGeom prst="rect">
            <a:avLst/>
          </a:prstGeom>
        </p:spPr>
      </p:pic>
      <p:pic>
        <p:nvPicPr>
          <p:cNvPr id="10" name="Picture 9"/>
          <p:cNvPicPr>
            <a:picLocks noChangeAspect="1"/>
          </p:cNvPicPr>
          <p:nvPr/>
        </p:nvPicPr>
        <p:blipFill rotWithShape="1">
          <a:blip r:embed="rId6"/>
          <a:srcRect l="7060" t="1140" b="3711"/>
          <a:stretch/>
        </p:blipFill>
        <p:spPr>
          <a:xfrm>
            <a:off x="10271227" y="3469907"/>
            <a:ext cx="1961460" cy="1342559"/>
          </a:xfrm>
          <a:prstGeom prst="rect">
            <a:avLst/>
          </a:prstGeom>
        </p:spPr>
      </p:pic>
      <p:pic>
        <p:nvPicPr>
          <p:cNvPr id="12" name="Picture 11"/>
          <p:cNvPicPr>
            <a:picLocks noChangeAspect="1"/>
          </p:cNvPicPr>
          <p:nvPr/>
        </p:nvPicPr>
        <p:blipFill>
          <a:blip r:embed="rId7"/>
          <a:stretch>
            <a:fillRect/>
          </a:stretch>
        </p:blipFill>
        <p:spPr>
          <a:xfrm>
            <a:off x="11707122" y="2891589"/>
            <a:ext cx="1083044" cy="2089412"/>
          </a:xfrm>
          <a:prstGeom prst="rect">
            <a:avLst/>
          </a:prstGeom>
        </p:spPr>
      </p:pic>
    </p:spTree>
    <p:extLst>
      <p:ext uri="{BB962C8B-B14F-4D97-AF65-F5344CB8AC3E}">
        <p14:creationId xmlns:p14="http://schemas.microsoft.com/office/powerpoint/2010/main" val="3236163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a:stretch>
            <a:fillRect/>
          </a:stretch>
        </p:blipFill>
        <p:spPr>
          <a:xfrm>
            <a:off x="470553" y="1440815"/>
            <a:ext cx="1175769" cy="1175769"/>
          </a:xfrm>
          <a:prstGeom prst="rect">
            <a:avLst/>
          </a:prstGeom>
        </p:spPr>
      </p:pic>
      <p:sp>
        <p:nvSpPr>
          <p:cNvPr id="19" name="Text Placeholder 18"/>
          <p:cNvSpPr>
            <a:spLocks noGrp="1"/>
          </p:cNvSpPr>
          <p:nvPr>
            <p:ph type="body" sz="quarter" idx="10"/>
          </p:nvPr>
        </p:nvSpPr>
        <p:spPr>
          <a:xfrm>
            <a:off x="1679768" y="1620000"/>
            <a:ext cx="10010708" cy="4716000"/>
          </a:xfrm>
        </p:spPr>
        <p:txBody>
          <a:bodyPr/>
          <a:lstStyle/>
          <a:p>
            <a:pPr marL="342900" indent="-342900">
              <a:buFont typeface="Arial" panose="020B0604020202020204" pitchFamily="34" charset="0"/>
              <a:buChar char="•"/>
            </a:pPr>
            <a:r>
              <a:rPr lang="de-DE" dirty="0"/>
              <a:t>Umfrage auf Tablet</a:t>
            </a:r>
          </a:p>
          <a:p>
            <a:pPr marL="342900" indent="-342900">
              <a:buFont typeface="Arial" panose="020B0604020202020204" pitchFamily="34" charset="0"/>
              <a:buChar char="•"/>
            </a:pPr>
            <a:r>
              <a:rPr lang="de-DE" dirty="0"/>
              <a:t>In Halterung oder eine Person geht damit durch das Werk</a:t>
            </a:r>
          </a:p>
          <a:p>
            <a:pPr marL="342900" indent="-342900">
              <a:buFont typeface="Arial" panose="020B0604020202020204" pitchFamily="34" charset="0"/>
              <a:buChar char="•"/>
            </a:pPr>
            <a:endParaRPr lang="de-DE" sz="1050" dirty="0"/>
          </a:p>
          <a:p>
            <a:pPr marL="342900" indent="-342900">
              <a:buFont typeface="Arial" panose="020B0604020202020204" pitchFamily="34" charset="0"/>
              <a:buChar char="•"/>
            </a:pPr>
            <a:r>
              <a:rPr lang="de-DE" dirty="0"/>
              <a:t>Direkt im Werk</a:t>
            </a:r>
          </a:p>
          <a:p>
            <a:pPr marL="342900" indent="-342900">
              <a:buFont typeface="Arial" panose="020B0604020202020204" pitchFamily="34" charset="0"/>
              <a:buChar char="•"/>
            </a:pPr>
            <a:r>
              <a:rPr lang="de-DE" dirty="0"/>
              <a:t>Keine private Hardware</a:t>
            </a:r>
          </a:p>
          <a:p>
            <a:pPr marL="342900" indent="-342900">
              <a:buFont typeface="Arial" panose="020B0604020202020204" pitchFamily="34" charset="0"/>
              <a:buChar char="•"/>
            </a:pPr>
            <a:endParaRPr lang="de-DE" dirty="0"/>
          </a:p>
          <a:p>
            <a:pPr marL="342900" indent="-342900">
              <a:buFont typeface="Arial" panose="020B0604020202020204" pitchFamily="34" charset="0"/>
              <a:buChar char="•"/>
            </a:pPr>
            <a:r>
              <a:rPr lang="de-DE" dirty="0"/>
              <a:t>Hohe Kosten und hoher Aufwand</a:t>
            </a:r>
          </a:p>
          <a:p>
            <a:pPr marL="342900" indent="-342900">
              <a:buFont typeface="Arial" panose="020B0604020202020204" pitchFamily="34" charset="0"/>
              <a:buChar char="•"/>
            </a:pPr>
            <a:r>
              <a:rPr lang="de-DE" dirty="0"/>
              <a:t>Repräsentativität des Ergebnisses fraglich </a:t>
            </a:r>
          </a:p>
          <a:p>
            <a:pPr marL="342900" indent="-342900">
              <a:buFont typeface="Arial" panose="020B0604020202020204" pitchFamily="34" charset="0"/>
              <a:buChar char="•"/>
            </a:pPr>
            <a:r>
              <a:rPr lang="de-DE" dirty="0"/>
              <a:t>Standortgenehmigungen</a:t>
            </a:r>
          </a:p>
        </p:txBody>
      </p:sp>
      <p:sp>
        <p:nvSpPr>
          <p:cNvPr id="6" name="Title 5"/>
          <p:cNvSpPr>
            <a:spLocks noGrp="1"/>
          </p:cNvSpPr>
          <p:nvPr>
            <p:ph type="title"/>
          </p:nvPr>
        </p:nvSpPr>
        <p:spPr/>
        <p:txBody>
          <a:bodyPr/>
          <a:lstStyle/>
          <a:p>
            <a:r>
              <a:rPr lang="de-DE" dirty="0"/>
              <a:t>Tablets</a:t>
            </a:r>
          </a:p>
        </p:txBody>
      </p:sp>
      <p:pic>
        <p:nvPicPr>
          <p:cNvPr id="11" name="Picture 10"/>
          <p:cNvPicPr>
            <a:picLocks noChangeAspect="1"/>
          </p:cNvPicPr>
          <p:nvPr/>
        </p:nvPicPr>
        <p:blipFill>
          <a:blip r:embed="rId4"/>
          <a:stretch>
            <a:fillRect/>
          </a:stretch>
        </p:blipFill>
        <p:spPr>
          <a:xfrm>
            <a:off x="698670" y="4733390"/>
            <a:ext cx="707464" cy="707464"/>
          </a:xfrm>
          <a:prstGeom prst="ellipse">
            <a:avLst/>
          </a:prstGeom>
          <a:ln w="63500" cap="rnd">
            <a:solidFill>
              <a:srgbClr val="FFC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3" name="Picture 12"/>
          <p:cNvPicPr>
            <a:picLocks noChangeAspect="1"/>
          </p:cNvPicPr>
          <p:nvPr/>
        </p:nvPicPr>
        <p:blipFill>
          <a:blip r:embed="rId5"/>
          <a:stretch>
            <a:fillRect/>
          </a:stretch>
        </p:blipFill>
        <p:spPr>
          <a:xfrm>
            <a:off x="698670" y="3158026"/>
            <a:ext cx="707464" cy="707464"/>
          </a:xfrm>
          <a:prstGeom prst="ellipse">
            <a:avLst/>
          </a:prstGeom>
          <a:ln w="63500" cap="rnd">
            <a:solidFill>
              <a:srgbClr val="FFC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20" name="Picture 19"/>
          <p:cNvPicPr>
            <a:picLocks noChangeAspect="1"/>
          </p:cNvPicPr>
          <p:nvPr/>
        </p:nvPicPr>
        <p:blipFill>
          <a:blip r:embed="rId6"/>
          <a:stretch>
            <a:fillRect/>
          </a:stretch>
        </p:blipFill>
        <p:spPr>
          <a:xfrm>
            <a:off x="9520115" y="342015"/>
            <a:ext cx="5808114" cy="4109240"/>
          </a:xfrm>
          <a:prstGeom prst="rect">
            <a:avLst/>
          </a:prstGeom>
        </p:spPr>
      </p:pic>
      <p:pic>
        <p:nvPicPr>
          <p:cNvPr id="18" name="Picture 17"/>
          <p:cNvPicPr>
            <a:picLocks noChangeAspect="1"/>
          </p:cNvPicPr>
          <p:nvPr/>
        </p:nvPicPr>
        <p:blipFill>
          <a:blip r:embed="rId7"/>
          <a:stretch>
            <a:fillRect/>
          </a:stretch>
        </p:blipFill>
        <p:spPr>
          <a:xfrm>
            <a:off x="8165641" y="3511758"/>
            <a:ext cx="5857531" cy="4144203"/>
          </a:xfrm>
          <a:prstGeom prst="rect">
            <a:avLst/>
          </a:prstGeom>
        </p:spPr>
      </p:pic>
    </p:spTree>
    <p:extLst>
      <p:ext uri="{BB962C8B-B14F-4D97-AF65-F5344CB8AC3E}">
        <p14:creationId xmlns:p14="http://schemas.microsoft.com/office/powerpoint/2010/main" val="2745438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endParaRPr lang="de-DE" dirty="0"/>
          </a:p>
        </p:txBody>
      </p:sp>
      <p:sp>
        <p:nvSpPr>
          <p:cNvPr id="6" name="Title 5"/>
          <p:cNvSpPr>
            <a:spLocks noGrp="1"/>
          </p:cNvSpPr>
          <p:nvPr>
            <p:ph type="title"/>
          </p:nvPr>
        </p:nvSpPr>
        <p:spPr/>
        <p:txBody>
          <a:bodyPr/>
          <a:lstStyle/>
          <a:p>
            <a:r>
              <a:rPr lang="de-DE" dirty="0"/>
              <a:t>Single </a:t>
            </a:r>
            <a:r>
              <a:rPr lang="de-DE" dirty="0" err="1"/>
              <a:t>Purpose</a:t>
            </a:r>
            <a:r>
              <a:rPr lang="de-DE" dirty="0"/>
              <a:t> </a:t>
            </a:r>
            <a:r>
              <a:rPr lang="de-DE" dirty="0" err="1"/>
              <a:t>Webapp</a:t>
            </a:r>
            <a:r>
              <a:rPr lang="de-DE" dirty="0"/>
              <a:t>: </a:t>
            </a:r>
            <a:r>
              <a:rPr lang="de-DE" dirty="0" err="1"/>
              <a:t>Lunchapp</a:t>
            </a:r>
            <a:endParaRPr lang="de-DE" dirty="0"/>
          </a:p>
        </p:txBody>
      </p:sp>
      <p:pic>
        <p:nvPicPr>
          <p:cNvPr id="4" name="Picture 3"/>
          <p:cNvPicPr>
            <a:picLocks noChangeAspect="1"/>
          </p:cNvPicPr>
          <p:nvPr/>
        </p:nvPicPr>
        <p:blipFill>
          <a:blip r:embed="rId2"/>
          <a:stretch>
            <a:fillRect/>
          </a:stretch>
        </p:blipFill>
        <p:spPr>
          <a:xfrm>
            <a:off x="6335049" y="3750639"/>
            <a:ext cx="3343311" cy="1935251"/>
          </a:xfrm>
          <a:prstGeom prst="rect">
            <a:avLst/>
          </a:prstGeom>
        </p:spPr>
      </p:pic>
      <p:pic>
        <p:nvPicPr>
          <p:cNvPr id="5" name="Picture 4"/>
          <p:cNvPicPr>
            <a:picLocks noChangeAspect="1"/>
          </p:cNvPicPr>
          <p:nvPr/>
        </p:nvPicPr>
        <p:blipFill rotWithShape="1">
          <a:blip r:embed="rId3"/>
          <a:srcRect l="7060" t="1140" b="3711"/>
          <a:stretch/>
        </p:blipFill>
        <p:spPr>
          <a:xfrm>
            <a:off x="8575777" y="4422407"/>
            <a:ext cx="1961460" cy="1342559"/>
          </a:xfrm>
          <a:prstGeom prst="rect">
            <a:avLst/>
          </a:prstGeom>
        </p:spPr>
      </p:pic>
      <p:pic>
        <p:nvPicPr>
          <p:cNvPr id="8" name="Picture 7"/>
          <p:cNvPicPr>
            <a:picLocks noChangeAspect="1"/>
          </p:cNvPicPr>
          <p:nvPr/>
        </p:nvPicPr>
        <p:blipFill>
          <a:blip r:embed="rId4"/>
          <a:stretch>
            <a:fillRect/>
          </a:stretch>
        </p:blipFill>
        <p:spPr>
          <a:xfrm>
            <a:off x="10011672" y="3844089"/>
            <a:ext cx="1083044" cy="2089412"/>
          </a:xfrm>
          <a:prstGeom prst="rect">
            <a:avLst/>
          </a:prstGeom>
        </p:spPr>
      </p:pic>
    </p:spTree>
    <p:extLst>
      <p:ext uri="{BB962C8B-B14F-4D97-AF65-F5344CB8AC3E}">
        <p14:creationId xmlns:p14="http://schemas.microsoft.com/office/powerpoint/2010/main" val="1341254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p:txBody>
          <a:bodyPr/>
          <a:lstStyle/>
          <a:p>
            <a:endParaRPr lang="de-DE"/>
          </a:p>
        </p:txBody>
      </p:sp>
      <p:sp>
        <p:nvSpPr>
          <p:cNvPr id="6" name="Title 5"/>
          <p:cNvSpPr>
            <a:spLocks noGrp="1"/>
          </p:cNvSpPr>
          <p:nvPr>
            <p:ph type="title"/>
          </p:nvPr>
        </p:nvSpPr>
        <p:spPr/>
        <p:txBody>
          <a:bodyPr/>
          <a:lstStyle/>
          <a:p>
            <a:r>
              <a:rPr lang="de-DE" dirty="0"/>
              <a:t>Captive Portal</a:t>
            </a:r>
          </a:p>
        </p:txBody>
      </p:sp>
    </p:spTree>
    <p:extLst>
      <p:ext uri="{BB962C8B-B14F-4D97-AF65-F5344CB8AC3E}">
        <p14:creationId xmlns:p14="http://schemas.microsoft.com/office/powerpoint/2010/main" val="4255408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a:stretch>
            <a:fillRect/>
          </a:stretch>
        </p:blipFill>
        <p:spPr>
          <a:xfrm>
            <a:off x="470553" y="1440815"/>
            <a:ext cx="1175769" cy="1175769"/>
          </a:xfrm>
          <a:prstGeom prst="rect">
            <a:avLst/>
          </a:prstGeom>
        </p:spPr>
      </p:pic>
      <p:sp>
        <p:nvSpPr>
          <p:cNvPr id="19" name="Text Placeholder 18"/>
          <p:cNvSpPr>
            <a:spLocks noGrp="1"/>
          </p:cNvSpPr>
          <p:nvPr>
            <p:ph type="body" sz="quarter" idx="10"/>
          </p:nvPr>
        </p:nvSpPr>
        <p:spPr>
          <a:xfrm>
            <a:off x="1679768" y="1620000"/>
            <a:ext cx="10010708" cy="4716000"/>
          </a:xfrm>
        </p:spPr>
        <p:txBody>
          <a:bodyPr/>
          <a:lstStyle/>
          <a:p>
            <a:pPr marL="342900" indent="-342900">
              <a:buFont typeface="Arial" panose="020B0604020202020204" pitchFamily="34" charset="0"/>
              <a:buChar char="•"/>
            </a:pPr>
            <a:r>
              <a:rPr lang="de-DE" dirty="0"/>
              <a:t>News von Unternehmen, Standort, Abteilungsleiter</a:t>
            </a:r>
          </a:p>
          <a:p>
            <a:pPr marL="342900" indent="-342900">
              <a:buFont typeface="Arial" panose="020B0604020202020204" pitchFamily="34" charset="0"/>
              <a:buChar char="•"/>
            </a:pPr>
            <a:r>
              <a:rPr lang="de-DE" dirty="0"/>
              <a:t>Umfrage integriert in die News</a:t>
            </a:r>
          </a:p>
          <a:p>
            <a:pPr marL="342900" indent="-342900">
              <a:buFont typeface="Arial" panose="020B0604020202020204" pitchFamily="34" charset="0"/>
              <a:buChar char="•"/>
            </a:pPr>
            <a:endParaRPr lang="de-DE" sz="1050" dirty="0"/>
          </a:p>
          <a:p>
            <a:pPr marL="342900" indent="-342900">
              <a:buFont typeface="Arial" panose="020B0604020202020204" pitchFamily="34" charset="0"/>
              <a:buChar char="•"/>
            </a:pPr>
            <a:r>
              <a:rPr lang="de-DE" dirty="0"/>
              <a:t>Guter Informationskanal</a:t>
            </a:r>
          </a:p>
          <a:p>
            <a:pPr marL="342900" indent="-342900">
              <a:buFont typeface="Arial" panose="020B0604020202020204" pitchFamily="34" charset="0"/>
              <a:buChar char="•"/>
            </a:pPr>
            <a:r>
              <a:rPr lang="de-DE" dirty="0"/>
              <a:t>Umfragen sind nicht zu aufdringlich</a:t>
            </a:r>
          </a:p>
          <a:p>
            <a:pPr marL="342900" indent="-342900">
              <a:buFont typeface="Arial" panose="020B0604020202020204" pitchFamily="34" charset="0"/>
              <a:buChar char="•"/>
            </a:pPr>
            <a:endParaRPr lang="de-DE" sz="1050" dirty="0"/>
          </a:p>
          <a:p>
            <a:pPr marL="342900" indent="-342900">
              <a:buFont typeface="Arial" panose="020B0604020202020204" pitchFamily="34" charset="0"/>
              <a:buChar char="•"/>
            </a:pPr>
            <a:r>
              <a:rPr lang="de-DE" dirty="0"/>
              <a:t>Firma muss News / Inhalte verfassen</a:t>
            </a:r>
          </a:p>
          <a:p>
            <a:pPr marL="342900" indent="-342900">
              <a:buFont typeface="Arial" panose="020B0604020202020204" pitchFamily="34" charset="0"/>
              <a:buChar char="•"/>
            </a:pPr>
            <a:r>
              <a:rPr lang="de-DE" dirty="0"/>
              <a:t>Akzeptanz bei Offline-Mitarbeitern</a:t>
            </a:r>
          </a:p>
          <a:p>
            <a:pPr marL="342900" indent="-342900">
              <a:buFont typeface="Arial" panose="020B0604020202020204" pitchFamily="34" charset="0"/>
              <a:buChar char="•"/>
            </a:pPr>
            <a:r>
              <a:rPr lang="de-DE" dirty="0"/>
              <a:t>Datenschutz und -sicherheit</a:t>
            </a:r>
          </a:p>
          <a:p>
            <a:pPr marL="342900" indent="-342900">
              <a:buFont typeface="Arial" panose="020B0604020202020204" pitchFamily="34" charset="0"/>
              <a:buChar char="•"/>
            </a:pPr>
            <a:endParaRPr lang="de-DE" dirty="0"/>
          </a:p>
          <a:p>
            <a:pPr marL="342900" indent="-342900">
              <a:buFont typeface="Arial" panose="020B0604020202020204" pitchFamily="34" charset="0"/>
              <a:buChar char="•"/>
            </a:pPr>
            <a:endParaRPr lang="de-DE" dirty="0"/>
          </a:p>
          <a:p>
            <a:pPr marL="342900" indent="-342900">
              <a:buFont typeface="Arial" panose="020B0604020202020204" pitchFamily="34" charset="0"/>
              <a:buChar char="•"/>
            </a:pPr>
            <a:endParaRPr lang="de-DE" dirty="0"/>
          </a:p>
        </p:txBody>
      </p:sp>
      <p:sp>
        <p:nvSpPr>
          <p:cNvPr id="6" name="Title 5"/>
          <p:cNvSpPr>
            <a:spLocks noGrp="1"/>
          </p:cNvSpPr>
          <p:nvPr>
            <p:ph type="title"/>
          </p:nvPr>
        </p:nvSpPr>
        <p:spPr/>
        <p:txBody>
          <a:bodyPr/>
          <a:lstStyle/>
          <a:p>
            <a:r>
              <a:rPr lang="de-DE" dirty="0"/>
              <a:t>Newsfeed App</a:t>
            </a:r>
          </a:p>
        </p:txBody>
      </p:sp>
      <p:pic>
        <p:nvPicPr>
          <p:cNvPr id="11" name="Picture 10"/>
          <p:cNvPicPr>
            <a:picLocks noChangeAspect="1"/>
          </p:cNvPicPr>
          <p:nvPr/>
        </p:nvPicPr>
        <p:blipFill>
          <a:blip r:embed="rId3"/>
          <a:stretch>
            <a:fillRect/>
          </a:stretch>
        </p:blipFill>
        <p:spPr>
          <a:xfrm>
            <a:off x="698670" y="4597962"/>
            <a:ext cx="707464" cy="707464"/>
          </a:xfrm>
          <a:prstGeom prst="ellipse">
            <a:avLst/>
          </a:prstGeom>
          <a:ln w="63500" cap="rnd">
            <a:solidFill>
              <a:srgbClr val="FFC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3" name="Picture 12"/>
          <p:cNvPicPr>
            <a:picLocks noChangeAspect="1"/>
          </p:cNvPicPr>
          <p:nvPr/>
        </p:nvPicPr>
        <p:blipFill>
          <a:blip r:embed="rId4"/>
          <a:stretch>
            <a:fillRect/>
          </a:stretch>
        </p:blipFill>
        <p:spPr>
          <a:xfrm>
            <a:off x="698670" y="3158026"/>
            <a:ext cx="707464" cy="707464"/>
          </a:xfrm>
          <a:prstGeom prst="ellipse">
            <a:avLst/>
          </a:prstGeom>
          <a:ln w="63500" cap="rnd">
            <a:solidFill>
              <a:srgbClr val="FFC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8" name="Picture 7"/>
          <p:cNvPicPr>
            <a:picLocks noChangeAspect="1"/>
          </p:cNvPicPr>
          <p:nvPr/>
        </p:nvPicPr>
        <p:blipFill rotWithShape="1">
          <a:blip r:embed="rId5"/>
          <a:srcRect l="28695" t="6538" r="28234" b="5525"/>
          <a:stretch/>
        </p:blipFill>
        <p:spPr>
          <a:xfrm>
            <a:off x="9292867" y="1440815"/>
            <a:ext cx="2397609" cy="4895185"/>
          </a:xfrm>
          <a:prstGeom prst="rect">
            <a:avLst/>
          </a:prstGeom>
        </p:spPr>
      </p:pic>
    </p:spTree>
    <p:extLst>
      <p:ext uri="{BB962C8B-B14F-4D97-AF65-F5344CB8AC3E}">
        <p14:creationId xmlns:p14="http://schemas.microsoft.com/office/powerpoint/2010/main" val="1134882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dirty="0"/>
              <a:t>Phase 2: </a:t>
            </a:r>
            <a:r>
              <a:rPr lang="en-US" dirty="0" err="1">
                <a:solidFill>
                  <a:schemeClr val="accent1"/>
                </a:solidFill>
              </a:rPr>
              <a:t>Realisierung</a:t>
            </a:r>
            <a:endParaRPr lang="en-US" dirty="0"/>
          </a:p>
        </p:txBody>
      </p:sp>
      <p:pic>
        <p:nvPicPr>
          <p:cNvPr id="6" name="Illustration" descr="Example of an illustration " title="Illustration for divider page"/>
          <p:cNvPicPr>
            <a:picLocks noGrp="1" noChangeAspect="1"/>
          </p:cNvPicPr>
          <p:nvPr>
            <p:ph type="pic" sz="quarter" idx="12"/>
          </p:nvPr>
        </p:nvPicPr>
        <p:blipFill>
          <a:blip r:embed="rId2"/>
          <a:srcRect t="3112" b="3112"/>
          <a:stretch>
            <a:fillRect/>
          </a:stretch>
        </p:blipFill>
        <p:spPr bwMode="gray"/>
      </p:pic>
    </p:spTree>
    <p:extLst>
      <p:ext uri="{BB962C8B-B14F-4D97-AF65-F5344CB8AC3E}">
        <p14:creationId xmlns:p14="http://schemas.microsoft.com/office/powerpoint/2010/main" val="25993324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de-DE" dirty="0"/>
              <a:t>Captive Portal – </a:t>
            </a:r>
            <a:r>
              <a:rPr lang="de-DE" dirty="0">
                <a:solidFill>
                  <a:schemeClr val="accent1"/>
                </a:solidFill>
              </a:rPr>
              <a:t>Proof </a:t>
            </a:r>
            <a:r>
              <a:rPr lang="de-DE" dirty="0" err="1">
                <a:solidFill>
                  <a:schemeClr val="accent1"/>
                </a:solidFill>
              </a:rPr>
              <a:t>of</a:t>
            </a:r>
            <a:r>
              <a:rPr lang="de-DE" dirty="0">
                <a:solidFill>
                  <a:schemeClr val="accent1"/>
                </a:solidFill>
              </a:rPr>
              <a:t> </a:t>
            </a:r>
            <a:r>
              <a:rPr lang="de-DE" dirty="0" err="1">
                <a:solidFill>
                  <a:schemeClr val="accent1"/>
                </a:solidFill>
              </a:rPr>
              <a:t>Concept</a:t>
            </a:r>
            <a:endParaRPr lang="de-DE" dirty="0">
              <a:solidFill>
                <a:schemeClr val="accent1"/>
              </a:solidFill>
            </a:endParaRPr>
          </a:p>
        </p:txBody>
      </p:sp>
    </p:spTree>
    <p:extLst>
      <p:ext uri="{BB962C8B-B14F-4D97-AF65-F5344CB8AC3E}">
        <p14:creationId xmlns:p14="http://schemas.microsoft.com/office/powerpoint/2010/main" val="11738759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de-DE" dirty="0"/>
              <a:t>Newsfeed App – </a:t>
            </a:r>
            <a:r>
              <a:rPr lang="de-DE" dirty="0">
                <a:solidFill>
                  <a:schemeClr val="accent1"/>
                </a:solidFill>
              </a:rPr>
              <a:t>Recherchebericht</a:t>
            </a:r>
          </a:p>
        </p:txBody>
      </p:sp>
    </p:spTree>
    <p:extLst>
      <p:ext uri="{BB962C8B-B14F-4D97-AF65-F5344CB8AC3E}">
        <p14:creationId xmlns:p14="http://schemas.microsoft.com/office/powerpoint/2010/main" val="4299408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4000" y="1620000"/>
            <a:ext cx="4365951" cy="4716000"/>
          </a:xfrm>
        </p:spPr>
        <p:txBody>
          <a:bodyPr/>
          <a:lstStyle/>
          <a:p>
            <a:pPr marL="342900" indent="-342900">
              <a:lnSpc>
                <a:spcPct val="150000"/>
              </a:lnSpc>
              <a:buFont typeface="Arial" panose="020B0604020202020204" pitchFamily="34" charset="0"/>
              <a:buChar char="•"/>
            </a:pPr>
            <a:r>
              <a:rPr lang="de-DE" dirty="0"/>
              <a:t>Speziell auf </a:t>
            </a:r>
            <a:r>
              <a:rPr lang="de-DE" b="1" dirty="0"/>
              <a:t>Offline-Mitarbeiter</a:t>
            </a:r>
            <a:r>
              <a:rPr lang="de-DE" dirty="0"/>
              <a:t> ausgerichtete App</a:t>
            </a:r>
          </a:p>
          <a:p>
            <a:pPr marL="342900" indent="-342900">
              <a:lnSpc>
                <a:spcPct val="150000"/>
              </a:lnSpc>
              <a:buFont typeface="Arial" panose="020B0604020202020204" pitchFamily="34" charset="0"/>
              <a:buChar char="•"/>
            </a:pPr>
            <a:r>
              <a:rPr lang="de-DE" b="1" dirty="0"/>
              <a:t>Verwaltung &amp; Vereinfachung </a:t>
            </a:r>
            <a:r>
              <a:rPr lang="de-DE" dirty="0"/>
              <a:t>des Arbeitstages</a:t>
            </a:r>
          </a:p>
          <a:p>
            <a:pPr marL="342900" indent="-342900">
              <a:lnSpc>
                <a:spcPct val="150000"/>
              </a:lnSpc>
              <a:buFont typeface="Arial" panose="020B0604020202020204" pitchFamily="34" charset="0"/>
              <a:buChar char="•"/>
            </a:pPr>
            <a:r>
              <a:rPr lang="de-DE" dirty="0"/>
              <a:t>Kombination aus </a:t>
            </a:r>
            <a:r>
              <a:rPr lang="de-DE" b="1" dirty="0"/>
              <a:t>Terminplanung</a:t>
            </a:r>
            <a:r>
              <a:rPr lang="de-DE" dirty="0"/>
              <a:t>, </a:t>
            </a:r>
            <a:r>
              <a:rPr lang="de-DE" b="1" dirty="0"/>
              <a:t>Aufgabenverwaltung</a:t>
            </a:r>
            <a:r>
              <a:rPr lang="de-DE" dirty="0"/>
              <a:t>, </a:t>
            </a:r>
            <a:r>
              <a:rPr lang="de-DE" b="1" dirty="0"/>
              <a:t>Dokumentation</a:t>
            </a:r>
            <a:r>
              <a:rPr lang="de-DE" dirty="0"/>
              <a:t>, </a:t>
            </a:r>
            <a:r>
              <a:rPr lang="de-DE" b="1" dirty="0"/>
              <a:t>Teamkommunikation</a:t>
            </a:r>
          </a:p>
          <a:p>
            <a:pPr marL="342900" indent="-342900">
              <a:lnSpc>
                <a:spcPct val="150000"/>
              </a:lnSpc>
              <a:buFont typeface="Arial" panose="020B0604020202020204" pitchFamily="34" charset="0"/>
              <a:buChar char="•"/>
            </a:pPr>
            <a:endParaRPr lang="de-DE" dirty="0"/>
          </a:p>
        </p:txBody>
      </p:sp>
      <p:sp>
        <p:nvSpPr>
          <p:cNvPr id="2" name="Title 1">
            <a:extLst>
              <a:ext uri="{FF2B5EF4-FFF2-40B4-BE49-F238E27FC236}">
                <a16:creationId xmlns:a16="http://schemas.microsoft.com/office/drawing/2014/main" id="{F16BA90F-584E-494C-BF09-E28099EAB18D}"/>
              </a:ext>
            </a:extLst>
          </p:cNvPr>
          <p:cNvSpPr>
            <a:spLocks noGrp="1"/>
          </p:cNvSpPr>
          <p:nvPr>
            <p:ph type="title"/>
          </p:nvPr>
        </p:nvSpPr>
        <p:spPr/>
        <p:txBody>
          <a:bodyPr/>
          <a:lstStyle/>
          <a:p>
            <a:r>
              <a:rPr lang="de-DE" dirty="0"/>
              <a:t>Microsoft </a:t>
            </a:r>
            <a:r>
              <a:rPr lang="de-DE" dirty="0" err="1"/>
              <a:t>Staffhub</a:t>
            </a:r>
            <a:endParaRPr lang="en-US" dirty="0"/>
          </a:p>
        </p:txBody>
      </p:sp>
      <p:pic>
        <p:nvPicPr>
          <p:cNvPr id="5" name="Picture 4">
            <a:extLst>
              <a:ext uri="{FF2B5EF4-FFF2-40B4-BE49-F238E27FC236}">
                <a16:creationId xmlns:a16="http://schemas.microsoft.com/office/drawing/2014/main" id="{1FB4C4B4-0F6B-439C-9AF5-2F0A753A15CB}"/>
              </a:ext>
            </a:extLst>
          </p:cNvPr>
          <p:cNvPicPr>
            <a:picLocks noChangeAspect="1"/>
          </p:cNvPicPr>
          <p:nvPr/>
        </p:nvPicPr>
        <p:blipFill>
          <a:blip r:embed="rId2"/>
          <a:stretch>
            <a:fillRect/>
          </a:stretch>
        </p:blipFill>
        <p:spPr>
          <a:xfrm>
            <a:off x="6061753" y="506648"/>
            <a:ext cx="5628724" cy="5829352"/>
          </a:xfrm>
          <a:prstGeom prst="rect">
            <a:avLst/>
          </a:prstGeom>
        </p:spPr>
      </p:pic>
    </p:spTree>
    <p:extLst>
      <p:ext uri="{BB962C8B-B14F-4D97-AF65-F5344CB8AC3E}">
        <p14:creationId xmlns:p14="http://schemas.microsoft.com/office/powerpoint/2010/main" val="4156556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4844E-DA02-414D-8196-C9DDF276F154}"/>
              </a:ext>
            </a:extLst>
          </p:cNvPr>
          <p:cNvSpPr>
            <a:spLocks noGrp="1"/>
          </p:cNvSpPr>
          <p:nvPr>
            <p:ph type="title"/>
          </p:nvPr>
        </p:nvSpPr>
        <p:spPr/>
        <p:txBody>
          <a:bodyPr/>
          <a:lstStyle/>
          <a:p>
            <a:r>
              <a:rPr lang="de-DE" dirty="0"/>
              <a:t>Microsoft </a:t>
            </a:r>
            <a:r>
              <a:rPr lang="de-DE" dirty="0" err="1"/>
              <a:t>Staffhub</a:t>
            </a:r>
            <a:r>
              <a:rPr lang="de-DE" dirty="0"/>
              <a:t> – Schichtplanverwaltung </a:t>
            </a:r>
            <a:endParaRPr lang="en-US" dirty="0"/>
          </a:p>
        </p:txBody>
      </p:sp>
      <p:pic>
        <p:nvPicPr>
          <p:cNvPr id="5" name="Content Placeholder 4">
            <a:extLst>
              <a:ext uri="{FF2B5EF4-FFF2-40B4-BE49-F238E27FC236}">
                <a16:creationId xmlns:a16="http://schemas.microsoft.com/office/drawing/2014/main" id="{ECCD68A6-4292-4EBE-B6AC-C78597EA71CF}"/>
              </a:ext>
            </a:extLst>
          </p:cNvPr>
          <p:cNvPicPr>
            <a:picLocks noGrp="1" noChangeAspect="1"/>
          </p:cNvPicPr>
          <p:nvPr>
            <p:ph idx="1"/>
          </p:nvPr>
        </p:nvPicPr>
        <p:blipFill>
          <a:blip r:embed="rId3"/>
          <a:stretch>
            <a:fillRect/>
          </a:stretch>
        </p:blipFill>
        <p:spPr>
          <a:xfrm>
            <a:off x="504001" y="1262709"/>
            <a:ext cx="6535175" cy="4351338"/>
          </a:xfrm>
        </p:spPr>
      </p:pic>
      <p:pic>
        <p:nvPicPr>
          <p:cNvPr id="7" name="Picture 6">
            <a:extLst>
              <a:ext uri="{FF2B5EF4-FFF2-40B4-BE49-F238E27FC236}">
                <a16:creationId xmlns:a16="http://schemas.microsoft.com/office/drawing/2014/main" id="{D1A7678F-B560-4B8D-84E7-3B3BA2B59A9E}"/>
              </a:ext>
            </a:extLst>
          </p:cNvPr>
          <p:cNvPicPr>
            <a:picLocks noChangeAspect="1"/>
          </p:cNvPicPr>
          <p:nvPr/>
        </p:nvPicPr>
        <p:blipFill>
          <a:blip r:embed="rId4"/>
          <a:stretch>
            <a:fillRect/>
          </a:stretch>
        </p:blipFill>
        <p:spPr>
          <a:xfrm>
            <a:off x="5180961" y="2640459"/>
            <a:ext cx="6509516" cy="3815030"/>
          </a:xfrm>
          <a:prstGeom prst="rect">
            <a:avLst/>
          </a:prstGeom>
        </p:spPr>
      </p:pic>
    </p:spTree>
    <p:extLst>
      <p:ext uri="{BB962C8B-B14F-4D97-AF65-F5344CB8AC3E}">
        <p14:creationId xmlns:p14="http://schemas.microsoft.com/office/powerpoint/2010/main" val="1145998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genda items"/>
          <p:cNvSpPr>
            <a:spLocks noGrp="1"/>
          </p:cNvSpPr>
          <p:nvPr>
            <p:ph type="body" sz="quarter" idx="10"/>
          </p:nvPr>
        </p:nvSpPr>
        <p:spPr bwMode="gray"/>
        <p:txBody>
          <a:bodyPr>
            <a:normAutofit/>
          </a:bodyPr>
          <a:lstStyle/>
          <a:p>
            <a:pPr marL="342900" indent="-342900">
              <a:buFont typeface="Arial" panose="020B0604020202020204" pitchFamily="34" charset="0"/>
              <a:buChar char="•"/>
            </a:pPr>
            <a:r>
              <a:rPr lang="en-US" dirty="0" err="1"/>
              <a:t>Einleitung</a:t>
            </a:r>
            <a:endParaRPr lang="en-US" dirty="0"/>
          </a:p>
          <a:p>
            <a:pPr marL="342900" indent="-342900">
              <a:buFont typeface="Arial" panose="020B0604020202020204" pitchFamily="34" charset="0"/>
              <a:buChar char="•"/>
            </a:pPr>
            <a:r>
              <a:rPr lang="en-US" dirty="0"/>
              <a:t>Phase 1: </a:t>
            </a:r>
            <a:r>
              <a:rPr lang="en-US" dirty="0" err="1"/>
              <a:t>Konzeptionelle</a:t>
            </a:r>
            <a:r>
              <a:rPr lang="en-US" dirty="0"/>
              <a:t> </a:t>
            </a:r>
            <a:r>
              <a:rPr lang="en-US" dirty="0" err="1"/>
              <a:t>Erarbeitung</a:t>
            </a:r>
            <a:endParaRPr lang="en-US" dirty="0"/>
          </a:p>
          <a:p>
            <a:pPr marL="342900" indent="-342900">
              <a:buFont typeface="Arial" panose="020B0604020202020204" pitchFamily="34" charset="0"/>
              <a:buChar char="•"/>
            </a:pPr>
            <a:r>
              <a:rPr lang="en-US" dirty="0"/>
              <a:t>Phase 2: </a:t>
            </a:r>
            <a:r>
              <a:rPr lang="en-US" dirty="0" err="1"/>
              <a:t>Realisierung</a:t>
            </a:r>
            <a:endParaRPr lang="en-US" dirty="0"/>
          </a:p>
          <a:p>
            <a:pPr marL="522864" lvl="1" indent="-342900">
              <a:buFont typeface="Arial" panose="020B0604020202020204" pitchFamily="34" charset="0"/>
              <a:buChar char="•"/>
            </a:pPr>
            <a:r>
              <a:rPr lang="en-US" dirty="0"/>
              <a:t>Captive Portal – Proof of Concept</a:t>
            </a:r>
          </a:p>
          <a:p>
            <a:pPr marL="522864" lvl="1" indent="-342900">
              <a:buFont typeface="Arial" panose="020B0604020202020204" pitchFamily="34" charset="0"/>
              <a:buChar char="•"/>
            </a:pPr>
            <a:r>
              <a:rPr lang="en-US" dirty="0"/>
              <a:t>Newsfeed App – </a:t>
            </a:r>
            <a:r>
              <a:rPr lang="en-US" dirty="0" err="1"/>
              <a:t>Recherchebericht</a:t>
            </a:r>
            <a:r>
              <a:rPr lang="en-US" dirty="0"/>
              <a:t> </a:t>
            </a:r>
          </a:p>
          <a:p>
            <a:pPr marL="522864" lvl="1" indent="-342900">
              <a:buFont typeface="Arial" panose="020B0604020202020204" pitchFamily="34" charset="0"/>
              <a:buChar char="•"/>
            </a:pPr>
            <a:r>
              <a:rPr lang="en-US" dirty="0" err="1"/>
              <a:t>Lunchapp</a:t>
            </a:r>
            <a:r>
              <a:rPr lang="en-US" dirty="0"/>
              <a:t> - Proof of Concept </a:t>
            </a:r>
          </a:p>
        </p:txBody>
      </p:sp>
      <p:sp>
        <p:nvSpPr>
          <p:cNvPr id="2" name="Agenda"/>
          <p:cNvSpPr>
            <a:spLocks noGrp="1"/>
          </p:cNvSpPr>
          <p:nvPr>
            <p:ph type="title"/>
          </p:nvPr>
        </p:nvSpPr>
        <p:spPr bwMode="gray"/>
        <p:txBody>
          <a:bodyPr/>
          <a:lstStyle/>
          <a:p>
            <a:r>
              <a:rPr lang="en-US" dirty="0"/>
              <a:t>Agenda</a:t>
            </a:r>
          </a:p>
        </p:txBody>
      </p:sp>
    </p:spTree>
    <p:extLst>
      <p:ext uri="{BB962C8B-B14F-4D97-AF65-F5344CB8AC3E}">
        <p14:creationId xmlns:p14="http://schemas.microsoft.com/office/powerpoint/2010/main" val="1749834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71013-B69C-4B8F-8234-F544D8A295E1}"/>
              </a:ext>
            </a:extLst>
          </p:cNvPr>
          <p:cNvSpPr>
            <a:spLocks noGrp="1"/>
          </p:cNvSpPr>
          <p:nvPr>
            <p:ph type="title"/>
          </p:nvPr>
        </p:nvSpPr>
        <p:spPr/>
        <p:txBody>
          <a:bodyPr>
            <a:normAutofit/>
          </a:bodyPr>
          <a:lstStyle/>
          <a:p>
            <a:r>
              <a:rPr lang="de-DE" dirty="0"/>
              <a:t>Microsoft </a:t>
            </a:r>
            <a:r>
              <a:rPr lang="de-DE" dirty="0" err="1"/>
              <a:t>Staffhub</a:t>
            </a:r>
            <a:r>
              <a:rPr lang="de-DE" dirty="0"/>
              <a:t> – Kommunikation &amp; Austausch</a:t>
            </a:r>
            <a:endParaRPr lang="en-US" dirty="0"/>
          </a:p>
        </p:txBody>
      </p:sp>
      <p:pic>
        <p:nvPicPr>
          <p:cNvPr id="5" name="Picture 4">
            <a:extLst>
              <a:ext uri="{FF2B5EF4-FFF2-40B4-BE49-F238E27FC236}">
                <a16:creationId xmlns:a16="http://schemas.microsoft.com/office/drawing/2014/main" id="{C31441AE-FD8E-4968-A8C0-2C6D6A1974BC}"/>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503998" y="1335959"/>
            <a:ext cx="5331722" cy="4995572"/>
          </a:xfrm>
          <a:prstGeom prst="rect">
            <a:avLst/>
          </a:prstGeom>
        </p:spPr>
      </p:pic>
      <p:pic>
        <p:nvPicPr>
          <p:cNvPr id="9" name="Picture 8">
            <a:extLst>
              <a:ext uri="{FF2B5EF4-FFF2-40B4-BE49-F238E27FC236}">
                <a16:creationId xmlns:a16="http://schemas.microsoft.com/office/drawing/2014/main" id="{370C94E3-86E1-4922-B231-8A2442839BBB}"/>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contrast="40000"/>
                    </a14:imgEffect>
                  </a14:imgLayer>
                </a14:imgProps>
              </a:ext>
            </a:extLst>
          </a:blip>
          <a:stretch>
            <a:fillRect/>
          </a:stretch>
        </p:blipFill>
        <p:spPr>
          <a:xfrm>
            <a:off x="6097237" y="1335959"/>
            <a:ext cx="5412966" cy="5015511"/>
          </a:xfrm>
          <a:prstGeom prst="rect">
            <a:avLst/>
          </a:prstGeom>
        </p:spPr>
      </p:pic>
    </p:spTree>
    <p:extLst>
      <p:ext uri="{BB962C8B-B14F-4D97-AF65-F5344CB8AC3E}">
        <p14:creationId xmlns:p14="http://schemas.microsoft.com/office/powerpoint/2010/main" val="23825195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3999" y="1620000"/>
            <a:ext cx="6266671" cy="4716000"/>
          </a:xfrm>
        </p:spPr>
        <p:txBody>
          <a:bodyPr/>
          <a:lstStyle/>
          <a:p>
            <a:pPr marL="342900" indent="-342900">
              <a:lnSpc>
                <a:spcPct val="150000"/>
              </a:lnSpc>
              <a:buFont typeface="Arial" panose="020B0604020202020204" pitchFamily="34" charset="0"/>
              <a:buChar char="•"/>
            </a:pPr>
            <a:r>
              <a:rPr lang="de-DE" b="1" dirty="0"/>
              <a:t>Erweiterung</a:t>
            </a:r>
            <a:r>
              <a:rPr lang="de-DE" dirty="0"/>
              <a:t> für 3rd Party Solutions über API möglich</a:t>
            </a:r>
          </a:p>
          <a:p>
            <a:pPr marL="342900" indent="-342900">
              <a:lnSpc>
                <a:spcPct val="150000"/>
              </a:lnSpc>
              <a:buFont typeface="Arial" panose="020B0604020202020204" pitchFamily="34" charset="0"/>
              <a:buChar char="•"/>
            </a:pPr>
            <a:r>
              <a:rPr lang="de-DE" dirty="0"/>
              <a:t>Mehrere Möglichkeiten </a:t>
            </a:r>
            <a:r>
              <a:rPr lang="de-DE" b="1" dirty="0"/>
              <a:t>Umfragen einzubinden</a:t>
            </a:r>
          </a:p>
          <a:p>
            <a:pPr marL="342900" indent="-342900">
              <a:lnSpc>
                <a:spcPct val="150000"/>
              </a:lnSpc>
              <a:buFont typeface="Arial" panose="020B0604020202020204" pitchFamily="34" charset="0"/>
              <a:buChar char="•"/>
            </a:pPr>
            <a:r>
              <a:rPr lang="de-DE" b="1" dirty="0"/>
              <a:t>API</a:t>
            </a:r>
            <a:r>
              <a:rPr lang="de-DE" dirty="0"/>
              <a:t> zunächst </a:t>
            </a:r>
            <a:r>
              <a:rPr lang="de-DE" b="1" dirty="0"/>
              <a:t>privat</a:t>
            </a:r>
            <a:r>
              <a:rPr lang="de-DE" dirty="0"/>
              <a:t>, nach weiteren Tests &amp; Optimierungen </a:t>
            </a:r>
            <a:r>
              <a:rPr lang="de-DE" b="1" dirty="0" err="1"/>
              <a:t>public</a:t>
            </a:r>
            <a:endParaRPr lang="en-US" b="1" dirty="0"/>
          </a:p>
          <a:p>
            <a:pPr marL="342900" indent="-342900">
              <a:lnSpc>
                <a:spcPct val="150000"/>
              </a:lnSpc>
              <a:buFont typeface="Arial" panose="020B0604020202020204" pitchFamily="34" charset="0"/>
              <a:buChar char="•"/>
            </a:pPr>
            <a:endParaRPr lang="de-DE" dirty="0"/>
          </a:p>
        </p:txBody>
      </p:sp>
      <p:sp>
        <p:nvSpPr>
          <p:cNvPr id="2" name="Title 1">
            <a:extLst>
              <a:ext uri="{FF2B5EF4-FFF2-40B4-BE49-F238E27FC236}">
                <a16:creationId xmlns:a16="http://schemas.microsoft.com/office/drawing/2014/main" id="{69B894EA-6B0A-4E4A-8691-58B40FFB4446}"/>
              </a:ext>
            </a:extLst>
          </p:cNvPr>
          <p:cNvSpPr>
            <a:spLocks noGrp="1"/>
          </p:cNvSpPr>
          <p:nvPr>
            <p:ph type="title"/>
          </p:nvPr>
        </p:nvSpPr>
        <p:spPr/>
        <p:txBody>
          <a:bodyPr/>
          <a:lstStyle/>
          <a:p>
            <a:r>
              <a:rPr lang="de-DE" dirty="0"/>
              <a:t>Microsoft Teams X PulseShift</a:t>
            </a:r>
            <a:endParaRPr lang="en-US" dirty="0"/>
          </a:p>
        </p:txBody>
      </p:sp>
      <p:pic>
        <p:nvPicPr>
          <p:cNvPr id="1026" name="Picture 2" descr="https://is1-ssl.mzstatic.com/image/thumb/Purple118/v4/87/57/f7/8757f7c0-2373-d4c1-8e54-d1fce6810d58/AppIcon-1x_U007emarketing-0-0-GLES2_U002c0-512MB-sRGB-0-0-0-85-220-0-0-0-6.png/246x0w.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58347" y="1619999"/>
            <a:ext cx="4632130" cy="4632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1137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504000" y="1620000"/>
            <a:ext cx="3268771" cy="4716000"/>
          </a:xfrm>
        </p:spPr>
        <p:txBody>
          <a:bodyPr/>
          <a:lstStyle/>
          <a:p>
            <a:pPr>
              <a:lnSpc>
                <a:spcPct val="150000"/>
              </a:lnSpc>
            </a:pPr>
            <a:r>
              <a:rPr lang="de-DE" b="1" dirty="0"/>
              <a:t>Mobile</a:t>
            </a:r>
            <a:r>
              <a:rPr lang="de-DE" dirty="0"/>
              <a:t> </a:t>
            </a:r>
            <a:r>
              <a:rPr lang="de-DE" b="1" dirty="0"/>
              <a:t>Plattform</a:t>
            </a:r>
            <a:r>
              <a:rPr lang="de-DE" dirty="0"/>
              <a:t> um…</a:t>
            </a:r>
          </a:p>
          <a:p>
            <a:pPr marL="342900" indent="-342900">
              <a:lnSpc>
                <a:spcPct val="150000"/>
              </a:lnSpc>
              <a:buFont typeface="Arial" panose="020B0604020202020204" pitchFamily="34" charset="0"/>
              <a:buChar char="•"/>
            </a:pPr>
            <a:r>
              <a:rPr lang="de-DE" dirty="0"/>
              <a:t>…Unternehmen mit </a:t>
            </a:r>
            <a:r>
              <a:rPr lang="de-DE" b="1" dirty="0"/>
              <a:t>Offline-Mitarbeiter</a:t>
            </a:r>
            <a:r>
              <a:rPr lang="de-DE" dirty="0"/>
              <a:t> zu </a:t>
            </a:r>
            <a:r>
              <a:rPr lang="de-DE" b="1" dirty="0"/>
              <a:t>verbinden</a:t>
            </a:r>
          </a:p>
          <a:p>
            <a:pPr marL="342900" indent="-342900">
              <a:lnSpc>
                <a:spcPct val="150000"/>
              </a:lnSpc>
              <a:buFont typeface="Arial" panose="020B0604020202020204" pitchFamily="34" charset="0"/>
              <a:buChar char="•"/>
            </a:pPr>
            <a:r>
              <a:rPr lang="de-DE" dirty="0"/>
              <a:t>…Mitarbeiter mit </a:t>
            </a:r>
            <a:r>
              <a:rPr lang="de-DE" b="1" dirty="0"/>
              <a:t>benötigten Ressourcen </a:t>
            </a:r>
            <a:r>
              <a:rPr lang="de-DE" dirty="0"/>
              <a:t>versorgen</a:t>
            </a:r>
          </a:p>
          <a:p>
            <a:pPr marL="342900" indent="-342900">
              <a:lnSpc>
                <a:spcPct val="150000"/>
              </a:lnSpc>
              <a:buFont typeface="Arial" panose="020B0604020202020204" pitchFamily="34" charset="0"/>
              <a:buChar char="•"/>
            </a:pPr>
            <a:endParaRPr lang="de-DE" dirty="0"/>
          </a:p>
        </p:txBody>
      </p:sp>
      <p:sp>
        <p:nvSpPr>
          <p:cNvPr id="2" name="Title 1">
            <a:extLst>
              <a:ext uri="{FF2B5EF4-FFF2-40B4-BE49-F238E27FC236}">
                <a16:creationId xmlns:a16="http://schemas.microsoft.com/office/drawing/2014/main" id="{75A5537A-1BE9-4206-BD86-1DD76486F1CA}"/>
              </a:ext>
            </a:extLst>
          </p:cNvPr>
          <p:cNvSpPr>
            <a:spLocks noGrp="1"/>
          </p:cNvSpPr>
          <p:nvPr>
            <p:ph type="title"/>
          </p:nvPr>
        </p:nvSpPr>
        <p:spPr/>
        <p:txBody>
          <a:bodyPr/>
          <a:lstStyle/>
          <a:p>
            <a:r>
              <a:rPr lang="de-DE" dirty="0" err="1"/>
              <a:t>Inkling</a:t>
            </a:r>
            <a:r>
              <a:rPr lang="de-DE" dirty="0"/>
              <a:t> – </a:t>
            </a:r>
            <a:r>
              <a:rPr lang="de-DE" dirty="0" err="1"/>
              <a:t>Collaboration</a:t>
            </a:r>
            <a:endParaRPr lang="en-US" dirty="0"/>
          </a:p>
        </p:txBody>
      </p:sp>
      <p:pic>
        <p:nvPicPr>
          <p:cNvPr id="5" name="Content Placeholder 4">
            <a:extLst>
              <a:ext uri="{FF2B5EF4-FFF2-40B4-BE49-F238E27FC236}">
                <a16:creationId xmlns:a16="http://schemas.microsoft.com/office/drawing/2014/main" id="{B917D91A-1E95-4830-B8BA-0318A7A65472}"/>
              </a:ext>
            </a:extLst>
          </p:cNvPr>
          <p:cNvPicPr>
            <a:picLocks noGrp="1" noChangeAspect="1"/>
          </p:cNvPicPr>
          <p:nvPr>
            <p:ph idx="4294967295"/>
          </p:nvPr>
        </p:nvPicPr>
        <p:blipFill>
          <a:blip r:embed="rId2"/>
          <a:stretch>
            <a:fillRect/>
          </a:stretch>
        </p:blipFill>
        <p:spPr>
          <a:xfrm>
            <a:off x="3772771" y="1620000"/>
            <a:ext cx="7917706" cy="4716000"/>
          </a:xfrm>
        </p:spPr>
      </p:pic>
      <p:sp>
        <p:nvSpPr>
          <p:cNvPr id="6" name="Content Placeholder 2">
            <a:extLst>
              <a:ext uri="{FF2B5EF4-FFF2-40B4-BE49-F238E27FC236}">
                <a16:creationId xmlns:a16="http://schemas.microsoft.com/office/drawing/2014/main" id="{7083EFED-8204-4C7A-8D3E-D8124B1CD3E9}"/>
              </a:ext>
            </a:extLst>
          </p:cNvPr>
          <p:cNvSpPr txBox="1">
            <a:spLocks/>
          </p:cNvSpPr>
          <p:nvPr/>
        </p:nvSpPr>
        <p:spPr>
          <a:xfrm>
            <a:off x="839788" y="1825625"/>
            <a:ext cx="4535905"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de-DE" dirty="0"/>
          </a:p>
        </p:txBody>
      </p:sp>
    </p:spTree>
    <p:extLst>
      <p:ext uri="{BB962C8B-B14F-4D97-AF65-F5344CB8AC3E}">
        <p14:creationId xmlns:p14="http://schemas.microsoft.com/office/powerpoint/2010/main" val="2623478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40F88-9D73-4F82-8F9C-8B1472B0D48E}"/>
              </a:ext>
            </a:extLst>
          </p:cNvPr>
          <p:cNvSpPr>
            <a:spLocks noGrp="1"/>
          </p:cNvSpPr>
          <p:nvPr>
            <p:ph type="title"/>
          </p:nvPr>
        </p:nvSpPr>
        <p:spPr/>
        <p:txBody>
          <a:bodyPr/>
          <a:lstStyle/>
          <a:p>
            <a:r>
              <a:rPr lang="de-DE" dirty="0" err="1"/>
              <a:t>Inkling</a:t>
            </a:r>
            <a:r>
              <a:rPr lang="de-DE" dirty="0"/>
              <a:t> – Aufgabenverwaltung </a:t>
            </a:r>
            <a:endParaRPr lang="en-US" dirty="0"/>
          </a:p>
        </p:txBody>
      </p:sp>
      <p:pic>
        <p:nvPicPr>
          <p:cNvPr id="14" name="Picture 13">
            <a:extLst>
              <a:ext uri="{FF2B5EF4-FFF2-40B4-BE49-F238E27FC236}">
                <a16:creationId xmlns:a16="http://schemas.microsoft.com/office/drawing/2014/main" id="{E2FBABA5-1168-4587-B852-F0E6277AE621}"/>
              </a:ext>
            </a:extLst>
          </p:cNvPr>
          <p:cNvPicPr>
            <a:picLocks noChangeAspect="1"/>
          </p:cNvPicPr>
          <p:nvPr/>
        </p:nvPicPr>
        <p:blipFill>
          <a:blip r:embed="rId3"/>
          <a:stretch>
            <a:fillRect/>
          </a:stretch>
        </p:blipFill>
        <p:spPr>
          <a:xfrm>
            <a:off x="504001" y="1138292"/>
            <a:ext cx="6962124" cy="4666607"/>
          </a:xfrm>
          <a:prstGeom prst="rect">
            <a:avLst/>
          </a:prstGeom>
        </p:spPr>
      </p:pic>
      <p:pic>
        <p:nvPicPr>
          <p:cNvPr id="11" name="Content Placeholder 10">
            <a:extLst>
              <a:ext uri="{FF2B5EF4-FFF2-40B4-BE49-F238E27FC236}">
                <a16:creationId xmlns:a16="http://schemas.microsoft.com/office/drawing/2014/main" id="{23334AA4-5D1E-407F-A033-60D5D6C23ECC}"/>
              </a:ext>
            </a:extLst>
          </p:cNvPr>
          <p:cNvPicPr>
            <a:picLocks noGrp="1" noChangeAspect="1"/>
          </p:cNvPicPr>
          <p:nvPr>
            <p:ph idx="1"/>
          </p:nvPr>
        </p:nvPicPr>
        <p:blipFill>
          <a:blip r:embed="rId4"/>
          <a:stretch>
            <a:fillRect/>
          </a:stretch>
        </p:blipFill>
        <p:spPr>
          <a:xfrm>
            <a:off x="6833000" y="1623317"/>
            <a:ext cx="4857477" cy="4475501"/>
          </a:xfrm>
        </p:spPr>
      </p:pic>
    </p:spTree>
    <p:extLst>
      <p:ext uri="{BB962C8B-B14F-4D97-AF65-F5344CB8AC3E}">
        <p14:creationId xmlns:p14="http://schemas.microsoft.com/office/powerpoint/2010/main" val="38856812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503999" y="1620000"/>
            <a:ext cx="3622231" cy="4716000"/>
          </a:xfrm>
        </p:spPr>
        <p:txBody>
          <a:bodyPr/>
          <a:lstStyle/>
          <a:p>
            <a:pPr marL="342900" indent="-342900">
              <a:lnSpc>
                <a:spcPct val="150000"/>
              </a:lnSpc>
              <a:buFont typeface="Arial" panose="020B0604020202020204" pitchFamily="34" charset="0"/>
              <a:buChar char="•"/>
            </a:pPr>
            <a:r>
              <a:rPr lang="de-DE" dirty="0"/>
              <a:t>Gute </a:t>
            </a:r>
            <a:r>
              <a:rPr lang="de-DE" b="1" dirty="0"/>
              <a:t>Analysemöglichkeit</a:t>
            </a:r>
            <a:r>
              <a:rPr lang="de-DE" dirty="0"/>
              <a:t> für Umfragen</a:t>
            </a:r>
          </a:p>
          <a:p>
            <a:pPr marL="342900" indent="-342900">
              <a:lnSpc>
                <a:spcPct val="150000"/>
              </a:lnSpc>
              <a:buFont typeface="Arial" panose="020B0604020202020204" pitchFamily="34" charset="0"/>
              <a:buChar char="•"/>
            </a:pPr>
            <a:r>
              <a:rPr lang="de-DE" dirty="0"/>
              <a:t>REST-API ermöglicht </a:t>
            </a:r>
            <a:r>
              <a:rPr lang="de-DE" b="1" dirty="0"/>
              <a:t>benutzerdefinierte </a:t>
            </a:r>
            <a:r>
              <a:rPr lang="de-DE" b="1" dirty="0" err="1"/>
              <a:t>Widgets</a:t>
            </a:r>
            <a:r>
              <a:rPr lang="de-DE" b="1" dirty="0"/>
              <a:t> </a:t>
            </a:r>
            <a:r>
              <a:rPr lang="de-DE" dirty="0"/>
              <a:t>einzufügen</a:t>
            </a:r>
          </a:p>
          <a:p>
            <a:pPr marL="342900" indent="-342900">
              <a:lnSpc>
                <a:spcPct val="150000"/>
              </a:lnSpc>
              <a:buFont typeface="Arial" panose="020B0604020202020204" pitchFamily="34" charset="0"/>
              <a:buChar char="•"/>
            </a:pPr>
            <a:r>
              <a:rPr lang="de-DE" b="1" dirty="0"/>
              <a:t>Fokus</a:t>
            </a:r>
            <a:r>
              <a:rPr lang="de-DE" dirty="0"/>
              <a:t> bisher lediglich auf </a:t>
            </a:r>
            <a:r>
              <a:rPr lang="de-DE" b="1" dirty="0"/>
              <a:t>Einzelhandel</a:t>
            </a:r>
            <a:r>
              <a:rPr lang="de-DE" dirty="0"/>
              <a:t> beschränkt</a:t>
            </a:r>
          </a:p>
          <a:p>
            <a:pPr marL="342900" indent="-342900">
              <a:lnSpc>
                <a:spcPct val="150000"/>
              </a:lnSpc>
              <a:buFont typeface="Arial" panose="020B0604020202020204" pitchFamily="34" charset="0"/>
              <a:buChar char="•"/>
            </a:pPr>
            <a:endParaRPr lang="en-US" dirty="0"/>
          </a:p>
          <a:p>
            <a:pPr marL="342900" indent="-342900">
              <a:lnSpc>
                <a:spcPct val="150000"/>
              </a:lnSpc>
              <a:buFont typeface="Arial" panose="020B0604020202020204" pitchFamily="34" charset="0"/>
              <a:buChar char="•"/>
            </a:pPr>
            <a:endParaRPr lang="de-DE" dirty="0"/>
          </a:p>
        </p:txBody>
      </p:sp>
      <p:sp>
        <p:nvSpPr>
          <p:cNvPr id="2" name="Title 1">
            <a:extLst>
              <a:ext uri="{FF2B5EF4-FFF2-40B4-BE49-F238E27FC236}">
                <a16:creationId xmlns:a16="http://schemas.microsoft.com/office/drawing/2014/main" id="{C405DDEB-EDFB-4993-A7C0-DC7A8AC70D1B}"/>
              </a:ext>
            </a:extLst>
          </p:cNvPr>
          <p:cNvSpPr>
            <a:spLocks noGrp="1"/>
          </p:cNvSpPr>
          <p:nvPr>
            <p:ph type="title"/>
          </p:nvPr>
        </p:nvSpPr>
        <p:spPr/>
        <p:txBody>
          <a:bodyPr/>
          <a:lstStyle/>
          <a:p>
            <a:r>
              <a:rPr lang="de-DE" dirty="0" err="1"/>
              <a:t>Inkling</a:t>
            </a:r>
            <a:r>
              <a:rPr lang="de-DE" dirty="0"/>
              <a:t> X PulseShift</a:t>
            </a:r>
            <a:endParaRPr lang="en-US" dirty="0"/>
          </a:p>
        </p:txBody>
      </p:sp>
      <p:pic>
        <p:nvPicPr>
          <p:cNvPr id="7" name="Picture 6"/>
          <p:cNvPicPr>
            <a:picLocks noChangeAspect="1"/>
          </p:cNvPicPr>
          <p:nvPr/>
        </p:nvPicPr>
        <p:blipFill>
          <a:blip r:embed="rId3"/>
          <a:stretch>
            <a:fillRect/>
          </a:stretch>
        </p:blipFill>
        <p:spPr>
          <a:xfrm>
            <a:off x="4688183" y="1620000"/>
            <a:ext cx="7002294" cy="3096327"/>
          </a:xfrm>
          <a:prstGeom prst="rect">
            <a:avLst/>
          </a:prstGeom>
        </p:spPr>
      </p:pic>
    </p:spTree>
    <p:extLst>
      <p:ext uri="{BB962C8B-B14F-4D97-AF65-F5344CB8AC3E}">
        <p14:creationId xmlns:p14="http://schemas.microsoft.com/office/powerpoint/2010/main" val="3380197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p:cNvSpPr>
            <a:spLocks noGrp="1"/>
          </p:cNvSpPr>
          <p:nvPr>
            <p:ph type="body" sz="quarter" idx="10"/>
          </p:nvPr>
        </p:nvSpPr>
        <p:spPr bwMode="gray">
          <a:xfrm>
            <a:off x="503999" y="1620000"/>
            <a:ext cx="5609125" cy="4716000"/>
          </a:xfrm>
        </p:spPr>
        <p:txBody>
          <a:bodyPr/>
          <a:lstStyle/>
          <a:p>
            <a:pPr lvl="0">
              <a:lnSpc>
                <a:spcPct val="150000"/>
              </a:lnSpc>
            </a:pPr>
            <a:r>
              <a:rPr lang="en-US" b="1" dirty="0"/>
              <a:t>Mobile </a:t>
            </a:r>
            <a:r>
              <a:rPr lang="en-US" b="1" dirty="0" err="1"/>
              <a:t>Applikation</a:t>
            </a:r>
            <a:r>
              <a:rPr lang="en-US" dirty="0"/>
              <a:t>, um…</a:t>
            </a:r>
          </a:p>
          <a:p>
            <a:pPr marL="342900" lvl="0" indent="-342900">
              <a:lnSpc>
                <a:spcPct val="150000"/>
              </a:lnSpc>
              <a:buFont typeface="Arial" panose="020B0604020202020204" pitchFamily="34" charset="0"/>
              <a:buChar char="•"/>
            </a:pPr>
            <a:r>
              <a:rPr lang="en-US" dirty="0"/>
              <a:t>… </a:t>
            </a:r>
            <a:r>
              <a:rPr lang="en-US" b="1" dirty="0"/>
              <a:t>Offline-</a:t>
            </a:r>
            <a:r>
              <a:rPr lang="en-US" b="1" dirty="0" err="1"/>
              <a:t>Mitarbeiter</a:t>
            </a:r>
            <a:r>
              <a:rPr lang="en-US" b="1" dirty="0"/>
              <a:t> </a:t>
            </a:r>
            <a:r>
              <a:rPr lang="en-US" dirty="0"/>
              <a:t>zu </a:t>
            </a:r>
            <a:r>
              <a:rPr lang="en-US" dirty="0" err="1"/>
              <a:t>vernetzten</a:t>
            </a:r>
            <a:endParaRPr lang="en-US" dirty="0"/>
          </a:p>
          <a:p>
            <a:pPr marL="342900" lvl="0" indent="-342900">
              <a:lnSpc>
                <a:spcPct val="150000"/>
              </a:lnSpc>
              <a:buFont typeface="Arial" panose="020B0604020202020204" pitchFamily="34" charset="0"/>
              <a:buChar char="•"/>
            </a:pPr>
            <a:r>
              <a:rPr lang="en-US" dirty="0"/>
              <a:t>… </a:t>
            </a:r>
            <a:r>
              <a:rPr lang="en-US" dirty="0" err="1"/>
              <a:t>schnelle</a:t>
            </a:r>
            <a:r>
              <a:rPr lang="en-US" dirty="0"/>
              <a:t> und </a:t>
            </a:r>
            <a:r>
              <a:rPr lang="en-US" dirty="0" err="1"/>
              <a:t>einfache</a:t>
            </a:r>
            <a:r>
              <a:rPr lang="en-US" dirty="0"/>
              <a:t> </a:t>
            </a:r>
            <a:r>
              <a:rPr lang="en-US" b="1" dirty="0" err="1"/>
              <a:t>Kommunikation</a:t>
            </a:r>
            <a:r>
              <a:rPr lang="en-US" dirty="0"/>
              <a:t> zu </a:t>
            </a:r>
            <a:r>
              <a:rPr lang="en-US" dirty="0" err="1"/>
              <a:t>ermöglichen</a:t>
            </a:r>
            <a:endParaRPr lang="en-US" dirty="0"/>
          </a:p>
          <a:p>
            <a:pPr marL="342900" lvl="0" indent="-342900">
              <a:lnSpc>
                <a:spcPct val="150000"/>
              </a:lnSpc>
              <a:buFont typeface="Arial" panose="020B0604020202020204" pitchFamily="34" charset="0"/>
              <a:buChar char="•"/>
            </a:pPr>
            <a:r>
              <a:rPr lang="en-US" dirty="0"/>
              <a:t>… </a:t>
            </a:r>
            <a:r>
              <a:rPr lang="en-US" b="1" dirty="0" err="1"/>
              <a:t>Informationen</a:t>
            </a:r>
            <a:r>
              <a:rPr lang="en-US" dirty="0"/>
              <a:t> </a:t>
            </a:r>
            <a:r>
              <a:rPr lang="en-US" dirty="0" err="1"/>
              <a:t>innerhalb</a:t>
            </a:r>
            <a:r>
              <a:rPr lang="en-US" dirty="0"/>
              <a:t> des </a:t>
            </a:r>
            <a:r>
              <a:rPr lang="en-US" dirty="0" err="1"/>
              <a:t>Unternehmens</a:t>
            </a:r>
            <a:r>
              <a:rPr lang="en-US" dirty="0"/>
              <a:t> zu </a:t>
            </a:r>
            <a:r>
              <a:rPr lang="en-US" b="1" dirty="0" err="1"/>
              <a:t>verbreiten</a:t>
            </a:r>
            <a:endParaRPr lang="en-US" b="1" dirty="0"/>
          </a:p>
          <a:p>
            <a:pPr lvl="0">
              <a:lnSpc>
                <a:spcPct val="150000"/>
              </a:lnSpc>
            </a:pPr>
            <a:endParaRPr lang="en-US" dirty="0"/>
          </a:p>
        </p:txBody>
      </p:sp>
      <p:sp>
        <p:nvSpPr>
          <p:cNvPr id="4" name="Title"/>
          <p:cNvSpPr>
            <a:spLocks noGrp="1"/>
          </p:cNvSpPr>
          <p:nvPr>
            <p:ph type="title"/>
          </p:nvPr>
        </p:nvSpPr>
        <p:spPr bwMode="gray"/>
        <p:txBody>
          <a:bodyPr/>
          <a:lstStyle/>
          <a:p>
            <a:r>
              <a:rPr lang="en-US" dirty="0" err="1"/>
              <a:t>Cotap</a:t>
            </a:r>
            <a:endParaRPr lang="en-US" dirty="0"/>
          </a:p>
        </p:txBody>
      </p:sp>
      <p:pic>
        <p:nvPicPr>
          <p:cNvPr id="8" name="Picture 7">
            <a:extLst>
              <a:ext uri="{FF2B5EF4-FFF2-40B4-BE49-F238E27FC236}">
                <a16:creationId xmlns:a16="http://schemas.microsoft.com/office/drawing/2014/main" id="{21B12E9F-1F1C-4729-A099-58DE3811752C}"/>
              </a:ext>
            </a:extLst>
          </p:cNvPr>
          <p:cNvPicPr>
            <a:picLocks noChangeAspect="1"/>
          </p:cNvPicPr>
          <p:nvPr/>
        </p:nvPicPr>
        <p:blipFill>
          <a:blip r:embed="rId2"/>
          <a:stretch>
            <a:fillRect/>
          </a:stretch>
        </p:blipFill>
        <p:spPr>
          <a:xfrm>
            <a:off x="6308333" y="1620000"/>
            <a:ext cx="5382144" cy="4721997"/>
          </a:xfrm>
          <a:prstGeom prst="rect">
            <a:avLst/>
          </a:prstGeom>
        </p:spPr>
      </p:pic>
    </p:spTree>
    <p:extLst>
      <p:ext uri="{BB962C8B-B14F-4D97-AF65-F5344CB8AC3E}">
        <p14:creationId xmlns:p14="http://schemas.microsoft.com/office/powerpoint/2010/main" val="3886438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E3518D0-1131-407B-85EB-1F388BAFE7FA}"/>
              </a:ext>
            </a:extLst>
          </p:cNvPr>
          <p:cNvPicPr>
            <a:picLocks noChangeAspect="1"/>
          </p:cNvPicPr>
          <p:nvPr/>
        </p:nvPicPr>
        <p:blipFill>
          <a:blip r:embed="rId2"/>
          <a:stretch>
            <a:fillRect/>
          </a:stretch>
        </p:blipFill>
        <p:spPr>
          <a:xfrm>
            <a:off x="5061117" y="1619999"/>
            <a:ext cx="4291178" cy="3280773"/>
          </a:xfrm>
          <a:prstGeom prst="rect">
            <a:avLst/>
          </a:prstGeom>
        </p:spPr>
      </p:pic>
      <p:sp>
        <p:nvSpPr>
          <p:cNvPr id="2" name="Text Placeholder 1">
            <a:extLst>
              <a:ext uri="{FF2B5EF4-FFF2-40B4-BE49-F238E27FC236}">
                <a16:creationId xmlns:a16="http://schemas.microsoft.com/office/drawing/2014/main" id="{57267435-3649-4F41-BB87-1CFC4B433580}"/>
              </a:ext>
            </a:extLst>
          </p:cNvPr>
          <p:cNvSpPr>
            <a:spLocks noGrp="1"/>
          </p:cNvSpPr>
          <p:nvPr>
            <p:ph type="body" sz="quarter" idx="10"/>
          </p:nvPr>
        </p:nvSpPr>
        <p:spPr>
          <a:xfrm>
            <a:off x="503999" y="1620000"/>
            <a:ext cx="4160765" cy="4716000"/>
          </a:xfrm>
        </p:spPr>
        <p:txBody>
          <a:bodyPr/>
          <a:lstStyle/>
          <a:p>
            <a:pPr marL="342900" indent="-342900">
              <a:lnSpc>
                <a:spcPct val="150000"/>
              </a:lnSpc>
              <a:buFont typeface="Arial" panose="020B0604020202020204" pitchFamily="34" charset="0"/>
              <a:buChar char="•"/>
            </a:pPr>
            <a:r>
              <a:rPr lang="de-DE" dirty="0"/>
              <a:t>1:1 Messaging</a:t>
            </a:r>
          </a:p>
          <a:p>
            <a:pPr marL="342900" indent="-342900">
              <a:lnSpc>
                <a:spcPct val="150000"/>
              </a:lnSpc>
              <a:buFont typeface="Arial" panose="020B0604020202020204" pitchFamily="34" charset="0"/>
              <a:buChar char="•"/>
            </a:pPr>
            <a:r>
              <a:rPr lang="de-DE" dirty="0"/>
              <a:t>Group Messages</a:t>
            </a:r>
          </a:p>
          <a:p>
            <a:pPr marL="342900" indent="-342900">
              <a:lnSpc>
                <a:spcPct val="150000"/>
              </a:lnSpc>
              <a:buFont typeface="Arial" panose="020B0604020202020204" pitchFamily="34" charset="0"/>
              <a:buChar char="•"/>
            </a:pPr>
            <a:r>
              <a:rPr lang="de-DE" dirty="0"/>
              <a:t>3DR Party Messaging</a:t>
            </a:r>
          </a:p>
          <a:p>
            <a:pPr marL="342900" indent="-342900">
              <a:lnSpc>
                <a:spcPct val="150000"/>
              </a:lnSpc>
              <a:buFont typeface="Arial" panose="020B0604020202020204" pitchFamily="34" charset="0"/>
              <a:buChar char="•"/>
            </a:pPr>
            <a:r>
              <a:rPr lang="de-DE" dirty="0"/>
              <a:t>Broadcast</a:t>
            </a:r>
          </a:p>
          <a:p>
            <a:pPr marL="342900" indent="-342900">
              <a:lnSpc>
                <a:spcPct val="150000"/>
              </a:lnSpc>
              <a:buFont typeface="Arial" panose="020B0604020202020204" pitchFamily="34" charset="0"/>
              <a:buChar char="•"/>
            </a:pPr>
            <a:r>
              <a:rPr lang="de-DE" dirty="0" err="1"/>
              <a:t>Networkmap</a:t>
            </a:r>
            <a:endParaRPr lang="de-DE" dirty="0"/>
          </a:p>
          <a:p>
            <a:pPr marL="342900" indent="-342900">
              <a:lnSpc>
                <a:spcPct val="150000"/>
              </a:lnSpc>
              <a:buFont typeface="Arial" panose="020B0604020202020204" pitchFamily="34" charset="0"/>
              <a:buChar char="•"/>
            </a:pPr>
            <a:endParaRPr lang="de-DE" dirty="0"/>
          </a:p>
        </p:txBody>
      </p:sp>
      <p:sp>
        <p:nvSpPr>
          <p:cNvPr id="3" name="Title 2">
            <a:extLst>
              <a:ext uri="{FF2B5EF4-FFF2-40B4-BE49-F238E27FC236}">
                <a16:creationId xmlns:a16="http://schemas.microsoft.com/office/drawing/2014/main" id="{3AB7A686-28C5-4C01-91A7-61CA9DE8E906}"/>
              </a:ext>
            </a:extLst>
          </p:cNvPr>
          <p:cNvSpPr>
            <a:spLocks noGrp="1"/>
          </p:cNvSpPr>
          <p:nvPr>
            <p:ph type="title"/>
          </p:nvPr>
        </p:nvSpPr>
        <p:spPr>
          <a:xfrm>
            <a:off x="504001" y="504000"/>
            <a:ext cx="11186476" cy="369332"/>
          </a:xfrm>
        </p:spPr>
        <p:txBody>
          <a:bodyPr/>
          <a:lstStyle/>
          <a:p>
            <a:r>
              <a:rPr lang="de-DE" dirty="0" err="1"/>
              <a:t>Cotap</a:t>
            </a:r>
            <a:r>
              <a:rPr lang="de-DE" dirty="0"/>
              <a:t> – Tools</a:t>
            </a:r>
          </a:p>
        </p:txBody>
      </p:sp>
      <p:pic>
        <p:nvPicPr>
          <p:cNvPr id="5" name="Picture 4">
            <a:extLst>
              <a:ext uri="{FF2B5EF4-FFF2-40B4-BE49-F238E27FC236}">
                <a16:creationId xmlns:a16="http://schemas.microsoft.com/office/drawing/2014/main" id="{BC35EB80-0144-4EA0-8A07-040C53EE7143}"/>
              </a:ext>
            </a:extLst>
          </p:cNvPr>
          <p:cNvPicPr>
            <a:picLocks noChangeAspect="1"/>
          </p:cNvPicPr>
          <p:nvPr/>
        </p:nvPicPr>
        <p:blipFill>
          <a:blip r:embed="rId3"/>
          <a:stretch>
            <a:fillRect/>
          </a:stretch>
        </p:blipFill>
        <p:spPr>
          <a:xfrm>
            <a:off x="7320773" y="3616503"/>
            <a:ext cx="4369704" cy="2719497"/>
          </a:xfrm>
          <a:prstGeom prst="rect">
            <a:avLst/>
          </a:prstGeom>
        </p:spPr>
      </p:pic>
    </p:spTree>
    <p:extLst>
      <p:ext uri="{BB962C8B-B14F-4D97-AF65-F5344CB8AC3E}">
        <p14:creationId xmlns:p14="http://schemas.microsoft.com/office/powerpoint/2010/main" val="32684061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267435-3649-4F41-BB87-1CFC4B433580}"/>
              </a:ext>
            </a:extLst>
          </p:cNvPr>
          <p:cNvSpPr>
            <a:spLocks noGrp="1"/>
          </p:cNvSpPr>
          <p:nvPr>
            <p:ph type="body" sz="quarter" idx="10"/>
          </p:nvPr>
        </p:nvSpPr>
        <p:spPr>
          <a:xfrm>
            <a:off x="503999" y="1620000"/>
            <a:ext cx="5824882" cy="4716000"/>
          </a:xfrm>
        </p:spPr>
        <p:txBody>
          <a:bodyPr/>
          <a:lstStyle/>
          <a:p>
            <a:pPr marL="342900" indent="-342900">
              <a:lnSpc>
                <a:spcPct val="150000"/>
              </a:lnSpc>
              <a:buFont typeface="Wingdings" panose="05000000000000000000" pitchFamily="2" charset="2"/>
              <a:buChar char="§"/>
            </a:pPr>
            <a:r>
              <a:rPr lang="de-DE" b="1" dirty="0"/>
              <a:t>Direkte Einbindung </a:t>
            </a:r>
            <a:r>
              <a:rPr lang="de-DE" dirty="0"/>
              <a:t>der Umfrage durch Integration</a:t>
            </a:r>
          </a:p>
          <a:p>
            <a:pPr marL="342900" indent="-342900">
              <a:lnSpc>
                <a:spcPct val="150000"/>
              </a:lnSpc>
              <a:buFont typeface="Wingdings" panose="05000000000000000000" pitchFamily="2" charset="2"/>
              <a:buChar char="§"/>
            </a:pPr>
            <a:r>
              <a:rPr lang="de-DE" b="1" dirty="0"/>
              <a:t>Teilen</a:t>
            </a:r>
            <a:r>
              <a:rPr lang="de-DE" dirty="0"/>
              <a:t> der Umfrage in </a:t>
            </a:r>
            <a:r>
              <a:rPr lang="de-DE" b="1" dirty="0"/>
              <a:t>Messagingtools</a:t>
            </a:r>
          </a:p>
          <a:p>
            <a:pPr marL="342900" indent="-342900">
              <a:lnSpc>
                <a:spcPct val="150000"/>
              </a:lnSpc>
              <a:buFont typeface="Wingdings" panose="05000000000000000000" pitchFamily="2" charset="2"/>
              <a:buChar char="§"/>
            </a:pPr>
            <a:r>
              <a:rPr lang="de-DE" dirty="0"/>
              <a:t>Auswertung der </a:t>
            </a:r>
            <a:r>
              <a:rPr lang="de-DE" b="1" dirty="0"/>
              <a:t>Analysetools</a:t>
            </a:r>
            <a:r>
              <a:rPr lang="de-DE" dirty="0"/>
              <a:t> nutzen für Umfragen</a:t>
            </a:r>
          </a:p>
          <a:p>
            <a:pPr marL="342900" indent="-342900">
              <a:lnSpc>
                <a:spcPct val="150000"/>
              </a:lnSpc>
              <a:buFont typeface="Wingdings" panose="05000000000000000000" pitchFamily="2" charset="2"/>
              <a:buChar char="§"/>
            </a:pPr>
            <a:r>
              <a:rPr lang="de-DE" b="1" dirty="0"/>
              <a:t>Fokus</a:t>
            </a:r>
            <a:r>
              <a:rPr lang="de-DE" dirty="0"/>
              <a:t> liegt auf </a:t>
            </a:r>
            <a:r>
              <a:rPr lang="de-DE" b="1" dirty="0"/>
              <a:t>Offline-Mitarbeitern</a:t>
            </a:r>
          </a:p>
        </p:txBody>
      </p:sp>
      <p:sp>
        <p:nvSpPr>
          <p:cNvPr id="3" name="Title 2">
            <a:extLst>
              <a:ext uri="{FF2B5EF4-FFF2-40B4-BE49-F238E27FC236}">
                <a16:creationId xmlns:a16="http://schemas.microsoft.com/office/drawing/2014/main" id="{3AB7A686-28C5-4C01-91A7-61CA9DE8E906}"/>
              </a:ext>
            </a:extLst>
          </p:cNvPr>
          <p:cNvSpPr>
            <a:spLocks noGrp="1"/>
          </p:cNvSpPr>
          <p:nvPr>
            <p:ph type="title"/>
          </p:nvPr>
        </p:nvSpPr>
        <p:spPr>
          <a:xfrm>
            <a:off x="504001" y="504000"/>
            <a:ext cx="11186476" cy="369332"/>
          </a:xfrm>
        </p:spPr>
        <p:txBody>
          <a:bodyPr/>
          <a:lstStyle/>
          <a:p>
            <a:r>
              <a:rPr lang="de-DE" dirty="0" err="1"/>
              <a:t>Cotap</a:t>
            </a:r>
            <a:r>
              <a:rPr lang="de-DE" dirty="0"/>
              <a:t> X </a:t>
            </a:r>
            <a:r>
              <a:rPr lang="de-DE" dirty="0" err="1"/>
              <a:t>PulseShift</a:t>
            </a:r>
            <a:endParaRPr lang="de-DE" dirty="0"/>
          </a:p>
        </p:txBody>
      </p:sp>
      <p:pic>
        <p:nvPicPr>
          <p:cNvPr id="6" name="Picture 5">
            <a:extLst>
              <a:ext uri="{FF2B5EF4-FFF2-40B4-BE49-F238E27FC236}">
                <a16:creationId xmlns:a16="http://schemas.microsoft.com/office/drawing/2014/main" id="{4D975085-833E-4FE5-BE7E-C35A4AA8621C}"/>
              </a:ext>
            </a:extLst>
          </p:cNvPr>
          <p:cNvPicPr>
            <a:picLocks noChangeAspect="1"/>
          </p:cNvPicPr>
          <p:nvPr/>
        </p:nvPicPr>
        <p:blipFill rotWithShape="1">
          <a:blip r:embed="rId2"/>
          <a:srcRect t="6170"/>
          <a:stretch/>
        </p:blipFill>
        <p:spPr>
          <a:xfrm>
            <a:off x="6667928" y="1623361"/>
            <a:ext cx="5022549" cy="4712640"/>
          </a:xfrm>
          <a:prstGeom prst="rect">
            <a:avLst/>
          </a:prstGeom>
        </p:spPr>
      </p:pic>
    </p:spTree>
    <p:extLst>
      <p:ext uri="{BB962C8B-B14F-4D97-AF65-F5344CB8AC3E}">
        <p14:creationId xmlns:p14="http://schemas.microsoft.com/office/powerpoint/2010/main" val="15591339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de-DE" dirty="0" err="1"/>
              <a:t>Lunchapp</a:t>
            </a:r>
            <a:r>
              <a:rPr lang="de-DE" dirty="0"/>
              <a:t> – </a:t>
            </a:r>
            <a:r>
              <a:rPr lang="de-DE" dirty="0">
                <a:solidFill>
                  <a:schemeClr val="accent1"/>
                </a:solidFill>
              </a:rPr>
              <a:t>Proof </a:t>
            </a:r>
            <a:r>
              <a:rPr lang="de-DE" dirty="0" err="1">
                <a:solidFill>
                  <a:schemeClr val="accent1"/>
                </a:solidFill>
              </a:rPr>
              <a:t>of</a:t>
            </a:r>
            <a:r>
              <a:rPr lang="de-DE" dirty="0">
                <a:solidFill>
                  <a:schemeClr val="accent1"/>
                </a:solidFill>
              </a:rPr>
              <a:t> </a:t>
            </a:r>
            <a:r>
              <a:rPr lang="de-DE" dirty="0" err="1">
                <a:solidFill>
                  <a:schemeClr val="accent1"/>
                </a:solidFill>
              </a:rPr>
              <a:t>Concept</a:t>
            </a:r>
            <a:endParaRPr lang="de-DE" dirty="0">
              <a:solidFill>
                <a:schemeClr val="accent1"/>
              </a:solidFill>
            </a:endParaRPr>
          </a:p>
        </p:txBody>
      </p:sp>
    </p:spTree>
    <p:extLst>
      <p:ext uri="{BB962C8B-B14F-4D97-AF65-F5344CB8AC3E}">
        <p14:creationId xmlns:p14="http://schemas.microsoft.com/office/powerpoint/2010/main" val="30305461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de-DE"/>
          </a:p>
        </p:txBody>
      </p:sp>
      <p:sp>
        <p:nvSpPr>
          <p:cNvPr id="3" name="Title 2"/>
          <p:cNvSpPr>
            <a:spLocks noGrp="1"/>
          </p:cNvSpPr>
          <p:nvPr>
            <p:ph type="ctrTitle"/>
          </p:nvPr>
        </p:nvSpPr>
        <p:spPr/>
        <p:txBody>
          <a:bodyPr/>
          <a:lstStyle/>
          <a:p>
            <a:endParaRPr lang="de-DE"/>
          </a:p>
        </p:txBody>
      </p:sp>
    </p:spTree>
    <p:extLst>
      <p:ext uri="{BB962C8B-B14F-4D97-AF65-F5344CB8AC3E}">
        <p14:creationId xmlns:p14="http://schemas.microsoft.com/office/powerpoint/2010/main" val="3922112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dirty="0" err="1"/>
              <a:t>Einleitung</a:t>
            </a:r>
            <a:endParaRPr lang="en-US" dirty="0"/>
          </a:p>
        </p:txBody>
      </p:sp>
      <p:pic>
        <p:nvPicPr>
          <p:cNvPr id="6" name="Illustration" descr="Example of an illustration " title="Illustration for divider page"/>
          <p:cNvPicPr>
            <a:picLocks noGrp="1" noChangeAspect="1"/>
          </p:cNvPicPr>
          <p:nvPr>
            <p:ph type="pic" sz="quarter" idx="12"/>
          </p:nvPr>
        </p:nvPicPr>
        <p:blipFill>
          <a:blip r:embed="rId2"/>
          <a:srcRect t="3112" b="3112"/>
          <a:stretch>
            <a:fillRect/>
          </a:stretch>
        </p:blipFill>
        <p:spPr bwMode="gray"/>
      </p:pic>
    </p:spTree>
    <p:extLst>
      <p:ext uri="{BB962C8B-B14F-4D97-AF65-F5344CB8AC3E}">
        <p14:creationId xmlns:p14="http://schemas.microsoft.com/office/powerpoint/2010/main" val="14738248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5185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marL="342900" indent="-342900">
              <a:buFont typeface="Arial" panose="020B0604020202020204" pitchFamily="34" charset="0"/>
              <a:buChar char="•"/>
            </a:pPr>
            <a:r>
              <a:rPr lang="de-DE" dirty="0"/>
              <a:t>PulseShift versucht </a:t>
            </a:r>
            <a:r>
              <a:rPr lang="de-DE" b="1" dirty="0"/>
              <a:t>Umfragedaten</a:t>
            </a:r>
            <a:r>
              <a:rPr lang="de-DE" dirty="0"/>
              <a:t> innerhalb eines zu beratenden Unternehmens zu </a:t>
            </a:r>
            <a:r>
              <a:rPr lang="de-DE" b="1" dirty="0"/>
              <a:t>wertvollen Echtzeit-Analysen für den Entscheider</a:t>
            </a:r>
            <a:r>
              <a:rPr lang="de-DE" dirty="0"/>
              <a:t> umzuwandeln. Ziel ist es, Aktionen zur </a:t>
            </a:r>
            <a:r>
              <a:rPr lang="de-DE" b="1" dirty="0"/>
              <a:t>besseren Akzeptanz und Durchführung von Digitalisierungsmaßnahmen aufzudecken</a:t>
            </a:r>
            <a:r>
              <a:rPr lang="de-DE" dirty="0"/>
              <a:t>. </a:t>
            </a:r>
          </a:p>
          <a:p>
            <a:pPr marL="342900" indent="-342900">
              <a:buFont typeface="Arial" panose="020B0604020202020204" pitchFamily="34" charset="0"/>
              <a:buChar char="•"/>
            </a:pPr>
            <a:r>
              <a:rPr lang="de-DE" dirty="0"/>
              <a:t>Die Umfragen werden bisher in einer </a:t>
            </a:r>
            <a:r>
              <a:rPr lang="de-DE" b="1" dirty="0"/>
              <a:t>Webanwendung</a:t>
            </a:r>
            <a:r>
              <a:rPr lang="de-DE" dirty="0"/>
              <a:t> ausgefüllt.</a:t>
            </a:r>
          </a:p>
          <a:p>
            <a:pPr marL="342900" indent="-342900">
              <a:buFont typeface="Arial" panose="020B0604020202020204" pitchFamily="34" charset="0"/>
              <a:buChar char="•"/>
            </a:pPr>
            <a:r>
              <a:rPr lang="de-DE" b="1" dirty="0"/>
              <a:t>Problematisch</a:t>
            </a:r>
            <a:r>
              <a:rPr lang="de-DE" dirty="0"/>
              <a:t> ist jedoch, Mitarbeiter </a:t>
            </a:r>
            <a:r>
              <a:rPr lang="de-DE" b="1" dirty="0"/>
              <a:t>ohne Firmen-E-Mail-Adresse </a:t>
            </a:r>
            <a:r>
              <a:rPr lang="de-DE" dirty="0"/>
              <a:t>(Offline-Mitarbeiter)</a:t>
            </a:r>
            <a:r>
              <a:rPr lang="de-DE" b="1" dirty="0"/>
              <a:t> </a:t>
            </a:r>
            <a:r>
              <a:rPr lang="de-DE" dirty="0"/>
              <a:t>an der Umfrage teilnehmen zu lassen.</a:t>
            </a:r>
          </a:p>
          <a:p>
            <a:pPr marL="342900" indent="-342900">
              <a:buFont typeface="Arial" panose="020B0604020202020204" pitchFamily="34" charset="0"/>
              <a:buChar char="•"/>
            </a:pPr>
            <a:endParaRPr lang="de-DE" dirty="0"/>
          </a:p>
        </p:txBody>
      </p:sp>
      <p:sp>
        <p:nvSpPr>
          <p:cNvPr id="3" name="Title 2"/>
          <p:cNvSpPr>
            <a:spLocks noGrp="1"/>
          </p:cNvSpPr>
          <p:nvPr>
            <p:ph type="title"/>
          </p:nvPr>
        </p:nvSpPr>
        <p:spPr/>
        <p:txBody>
          <a:bodyPr/>
          <a:lstStyle/>
          <a:p>
            <a:r>
              <a:rPr lang="de-DE" dirty="0"/>
              <a:t>Problemstellung</a:t>
            </a:r>
          </a:p>
        </p:txBody>
      </p:sp>
    </p:spTree>
    <p:extLst>
      <p:ext uri="{BB962C8B-B14F-4D97-AF65-F5344CB8AC3E}">
        <p14:creationId xmlns:p14="http://schemas.microsoft.com/office/powerpoint/2010/main" val="1782580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a:bodyPr>
          <a:lstStyle/>
          <a:p>
            <a:pPr marL="342900" indent="-342900">
              <a:lnSpc>
                <a:spcPct val="150000"/>
              </a:lnSpc>
              <a:buFont typeface="Arial" panose="020B0604020202020204" pitchFamily="34" charset="0"/>
              <a:buChar char="•"/>
            </a:pPr>
            <a:r>
              <a:rPr lang="de-DE" dirty="0"/>
              <a:t>Erarbeitung eines </a:t>
            </a:r>
            <a:r>
              <a:rPr lang="de-DE" b="1" dirty="0"/>
              <a:t>Lösungsportfolios</a:t>
            </a:r>
            <a:r>
              <a:rPr lang="de-DE" dirty="0"/>
              <a:t>, dass die </a:t>
            </a:r>
            <a:r>
              <a:rPr lang="de-DE" b="1" dirty="0"/>
              <a:t>Teilnahme</a:t>
            </a:r>
            <a:r>
              <a:rPr lang="de-DE" dirty="0"/>
              <a:t> von </a:t>
            </a:r>
            <a:r>
              <a:rPr lang="de-DE" b="1" dirty="0"/>
              <a:t>Offline-Mitarbeitern</a:t>
            </a:r>
            <a:r>
              <a:rPr lang="de-DE" dirty="0"/>
              <a:t> an den </a:t>
            </a:r>
            <a:r>
              <a:rPr lang="de-DE" b="1" dirty="0"/>
              <a:t>Umfragen</a:t>
            </a:r>
            <a:r>
              <a:rPr lang="de-DE" dirty="0"/>
              <a:t> von </a:t>
            </a:r>
            <a:r>
              <a:rPr lang="de-DE" b="1" dirty="0"/>
              <a:t>PulseShift</a:t>
            </a:r>
            <a:r>
              <a:rPr lang="de-DE" dirty="0"/>
              <a:t> ermöglicht.</a:t>
            </a:r>
            <a:endParaRPr lang="de-DE" dirty="0">
              <a:sym typeface="Wingdings" panose="05000000000000000000" pitchFamily="2" charset="2"/>
            </a:endParaRPr>
          </a:p>
        </p:txBody>
      </p:sp>
      <p:sp>
        <p:nvSpPr>
          <p:cNvPr id="3" name="Title 2"/>
          <p:cNvSpPr>
            <a:spLocks noGrp="1"/>
          </p:cNvSpPr>
          <p:nvPr>
            <p:ph type="title"/>
          </p:nvPr>
        </p:nvSpPr>
        <p:spPr/>
        <p:txBody>
          <a:bodyPr/>
          <a:lstStyle/>
          <a:p>
            <a:r>
              <a:rPr lang="de-DE" dirty="0"/>
              <a:t>Projektziel</a:t>
            </a:r>
          </a:p>
        </p:txBody>
      </p:sp>
      <p:sp>
        <p:nvSpPr>
          <p:cNvPr id="5" name="TextBox 4"/>
          <p:cNvSpPr txBox="1"/>
          <p:nvPr/>
        </p:nvSpPr>
        <p:spPr>
          <a:xfrm>
            <a:off x="842550" y="4101260"/>
            <a:ext cx="4087050" cy="1940400"/>
          </a:xfrm>
          <a:prstGeom prst="rect">
            <a:avLst/>
          </a:prstGeom>
        </p:spPr>
        <p:style>
          <a:lnRef idx="2">
            <a:schemeClr val="accent1"/>
          </a:lnRef>
          <a:fillRef idx="1">
            <a:schemeClr val="lt1"/>
          </a:fillRef>
          <a:effectRef idx="0">
            <a:schemeClr val="accent1"/>
          </a:effectRef>
          <a:fontRef idx="minor">
            <a:schemeClr val="dk1"/>
          </a:fontRef>
        </p:style>
        <p:txBody>
          <a:bodyPr wrap="square" lIns="0" tIns="0" rIns="0" bIns="0" rtlCol="0" anchor="ctr">
            <a:spAutoFit/>
          </a:bodyPr>
          <a:lstStyle/>
          <a:p>
            <a:pPr marL="0" lvl="1" algn="ctr">
              <a:lnSpc>
                <a:spcPct val="150000"/>
              </a:lnSpc>
              <a:buNone/>
            </a:pPr>
            <a:r>
              <a:rPr lang="de-DE" b="1" dirty="0"/>
              <a:t>Konzeptionelle</a:t>
            </a:r>
            <a:r>
              <a:rPr lang="de-DE" dirty="0"/>
              <a:t> </a:t>
            </a:r>
            <a:r>
              <a:rPr lang="de-DE" b="1" dirty="0"/>
              <a:t>Erarbeitung</a:t>
            </a:r>
            <a:r>
              <a:rPr lang="de-DE" dirty="0"/>
              <a:t> möglicher Umfragekanäle</a:t>
            </a:r>
          </a:p>
          <a:p>
            <a:pPr marL="179964" lvl="1" algn="ctr">
              <a:lnSpc>
                <a:spcPct val="150000"/>
              </a:lnSpc>
              <a:buNone/>
            </a:pPr>
            <a:r>
              <a:rPr lang="de-DE" dirty="0">
                <a:sym typeface="Wingdings" panose="05000000000000000000" pitchFamily="2" charset="2"/>
              </a:rPr>
              <a:t> Phase 1: 5. Semester</a:t>
            </a:r>
            <a:endParaRPr lang="de-DE" dirty="0"/>
          </a:p>
        </p:txBody>
      </p:sp>
      <p:sp>
        <p:nvSpPr>
          <p:cNvPr id="6" name="TextBox 5"/>
          <p:cNvSpPr txBox="1"/>
          <p:nvPr/>
        </p:nvSpPr>
        <p:spPr>
          <a:xfrm>
            <a:off x="7078275" y="4102668"/>
            <a:ext cx="4087050" cy="1938992"/>
          </a:xfrm>
          <a:prstGeom prst="rect">
            <a:avLst/>
          </a:prstGeom>
        </p:spPr>
        <p:style>
          <a:lnRef idx="2">
            <a:schemeClr val="accent1"/>
          </a:lnRef>
          <a:fillRef idx="1">
            <a:schemeClr val="lt1"/>
          </a:fillRef>
          <a:effectRef idx="0">
            <a:schemeClr val="accent1"/>
          </a:effectRef>
          <a:fontRef idx="minor">
            <a:schemeClr val="dk1"/>
          </a:fontRef>
        </p:style>
        <p:txBody>
          <a:bodyPr wrap="square" lIns="0" tIns="0" rIns="0" bIns="0" rtlCol="0" anchor="ctr">
            <a:spAutoFit/>
          </a:bodyPr>
          <a:lstStyle/>
          <a:p>
            <a:pPr marL="0" lvl="1" algn="ctr">
              <a:lnSpc>
                <a:spcPct val="150000"/>
              </a:lnSpc>
              <a:buNone/>
            </a:pPr>
            <a:r>
              <a:rPr lang="de-DE" b="1" dirty="0"/>
              <a:t>Realisierung</a:t>
            </a:r>
            <a:r>
              <a:rPr lang="de-DE" dirty="0"/>
              <a:t> der vielversprechendsten Kanäle als </a:t>
            </a:r>
            <a:r>
              <a:rPr lang="de-DE" b="1" dirty="0"/>
              <a:t>Proof-</a:t>
            </a:r>
            <a:r>
              <a:rPr lang="de-DE" b="1" dirty="0" err="1"/>
              <a:t>of</a:t>
            </a:r>
            <a:r>
              <a:rPr lang="de-DE" b="1" dirty="0"/>
              <a:t>-</a:t>
            </a:r>
            <a:r>
              <a:rPr lang="de-DE" b="1" dirty="0" err="1"/>
              <a:t>Concept</a:t>
            </a:r>
            <a:endParaRPr lang="de-DE" b="1" dirty="0"/>
          </a:p>
          <a:p>
            <a:pPr lvl="1" indent="0" algn="ctr">
              <a:lnSpc>
                <a:spcPct val="150000"/>
              </a:lnSpc>
              <a:buNone/>
            </a:pPr>
            <a:r>
              <a:rPr lang="de-DE" dirty="0">
                <a:sym typeface="Wingdings" panose="05000000000000000000" pitchFamily="2" charset="2"/>
              </a:rPr>
              <a:t> Phase 2: 6. Semester</a:t>
            </a:r>
            <a:endParaRPr lang="de-DE" dirty="0"/>
          </a:p>
        </p:txBody>
      </p:sp>
      <p:sp>
        <p:nvSpPr>
          <p:cNvPr id="9" name="Arrow: Down 8"/>
          <p:cNvSpPr/>
          <p:nvPr/>
        </p:nvSpPr>
        <p:spPr bwMode="gray">
          <a:xfrm>
            <a:off x="1485900" y="3057525"/>
            <a:ext cx="2800350" cy="847725"/>
          </a:xfrm>
          <a:prstGeom prst="downArrow">
            <a:avLst>
              <a:gd name="adj1" fmla="val 50000"/>
              <a:gd name="adj2" fmla="val 63483"/>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dirty="0" err="1">
              <a:ln>
                <a:noFill/>
              </a:ln>
              <a:effectLst/>
              <a:uLnTx/>
              <a:uFillTx/>
              <a:ea typeface="Arial Unicode MS" pitchFamily="34" charset="-128"/>
              <a:cs typeface="Arial Unicode MS" pitchFamily="34" charset="-128"/>
            </a:endParaRPr>
          </a:p>
        </p:txBody>
      </p:sp>
      <p:sp>
        <p:nvSpPr>
          <p:cNvPr id="10" name="Arrow: Down 9"/>
          <p:cNvSpPr/>
          <p:nvPr/>
        </p:nvSpPr>
        <p:spPr bwMode="gray">
          <a:xfrm>
            <a:off x="7721625" y="3057525"/>
            <a:ext cx="2800350" cy="847725"/>
          </a:xfrm>
          <a:prstGeom prst="downArrow">
            <a:avLst>
              <a:gd name="adj1" fmla="val 50000"/>
              <a:gd name="adj2" fmla="val 63483"/>
            </a:avLst>
          </a:prstGeom>
          <a:ln>
            <a:headEnd/>
            <a:tailEnd/>
          </a:ln>
        </p:spPr>
        <p:style>
          <a:lnRef idx="2">
            <a:schemeClr val="accent1">
              <a:shade val="50000"/>
            </a:schemeClr>
          </a:lnRef>
          <a:fillRef idx="1">
            <a:schemeClr val="accent1"/>
          </a:fillRef>
          <a:effectRef idx="0">
            <a:schemeClr val="accent1"/>
          </a:effectRef>
          <a:fontRef idx="minor">
            <a:schemeClr val="lt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de-DE" sz="1800" b="0" i="0" u="none" strike="noStrike" kern="0" cap="none" spc="0" normalizeH="0" baseline="0" noProof="0" dirty="0" err="1">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34337706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animBg="1"/>
      <p:bldP spid="6" grpId="0" uiExpand="1" animBg="1"/>
      <p:bldP spid="9"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endParaRPr lang="de-DE"/>
          </a:p>
        </p:txBody>
      </p:sp>
      <p:sp>
        <p:nvSpPr>
          <p:cNvPr id="4" name="Title 3"/>
          <p:cNvSpPr>
            <a:spLocks noGrp="1"/>
          </p:cNvSpPr>
          <p:nvPr>
            <p:ph type="title"/>
          </p:nvPr>
        </p:nvSpPr>
        <p:spPr/>
        <p:txBody>
          <a:bodyPr/>
          <a:lstStyle/>
          <a:p>
            <a:r>
              <a:rPr lang="de-DE" dirty="0"/>
              <a:t>Erwarteter wirtschaftlicher Nutzen</a:t>
            </a:r>
          </a:p>
        </p:txBody>
      </p:sp>
    </p:spTree>
    <p:extLst>
      <p:ext uri="{BB962C8B-B14F-4D97-AF65-F5344CB8AC3E}">
        <p14:creationId xmlns:p14="http://schemas.microsoft.com/office/powerpoint/2010/main" val="3939894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ivider"/>
          <p:cNvSpPr>
            <a:spLocks noGrp="1"/>
          </p:cNvSpPr>
          <p:nvPr>
            <p:ph type="ctrTitle"/>
          </p:nvPr>
        </p:nvSpPr>
        <p:spPr bwMode="gray"/>
        <p:txBody>
          <a:bodyPr/>
          <a:lstStyle/>
          <a:p>
            <a:r>
              <a:rPr lang="en-US" dirty="0"/>
              <a:t>Phase 1: </a:t>
            </a:r>
            <a:r>
              <a:rPr lang="en-US" dirty="0" err="1">
                <a:solidFill>
                  <a:schemeClr val="accent1"/>
                </a:solidFill>
              </a:rPr>
              <a:t>Konzeptionelle</a:t>
            </a:r>
            <a:r>
              <a:rPr lang="en-US" dirty="0">
                <a:solidFill>
                  <a:schemeClr val="accent1"/>
                </a:solidFill>
              </a:rPr>
              <a:t> </a:t>
            </a:r>
            <a:r>
              <a:rPr lang="en-US" dirty="0" err="1">
                <a:solidFill>
                  <a:schemeClr val="accent1"/>
                </a:solidFill>
              </a:rPr>
              <a:t>Erarbeitung</a:t>
            </a:r>
            <a:endParaRPr lang="en-US" dirty="0"/>
          </a:p>
        </p:txBody>
      </p:sp>
      <p:pic>
        <p:nvPicPr>
          <p:cNvPr id="6" name="Illustration" descr="Example of an illustration " title="Illustration for divider page"/>
          <p:cNvPicPr>
            <a:picLocks noGrp="1" noChangeAspect="1"/>
          </p:cNvPicPr>
          <p:nvPr>
            <p:ph type="pic" sz="quarter" idx="12"/>
          </p:nvPr>
        </p:nvPicPr>
        <p:blipFill>
          <a:blip r:embed="rId2"/>
          <a:srcRect t="3112" b="3112"/>
          <a:stretch>
            <a:fillRect/>
          </a:stretch>
        </p:blipFill>
        <p:spPr bwMode="gray"/>
      </p:pic>
    </p:spTree>
    <p:extLst>
      <p:ext uri="{BB962C8B-B14F-4D97-AF65-F5344CB8AC3E}">
        <p14:creationId xmlns:p14="http://schemas.microsoft.com/office/powerpoint/2010/main" val="1515423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endParaRPr lang="de-DE" dirty="0"/>
          </a:p>
        </p:txBody>
      </p:sp>
      <p:sp>
        <p:nvSpPr>
          <p:cNvPr id="4" name="Title 3"/>
          <p:cNvSpPr>
            <a:spLocks noGrp="1"/>
          </p:cNvSpPr>
          <p:nvPr>
            <p:ph type="title"/>
          </p:nvPr>
        </p:nvSpPr>
        <p:spPr/>
        <p:txBody>
          <a:bodyPr/>
          <a:lstStyle/>
          <a:p>
            <a:r>
              <a:rPr lang="de-DE" dirty="0"/>
              <a:t>Belohnungssysteme</a:t>
            </a:r>
          </a:p>
        </p:txBody>
      </p:sp>
    </p:spTree>
    <p:extLst>
      <p:ext uri="{BB962C8B-B14F-4D97-AF65-F5344CB8AC3E}">
        <p14:creationId xmlns:p14="http://schemas.microsoft.com/office/powerpoint/2010/main" val="480937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a:stretch>
            <a:fillRect/>
          </a:stretch>
        </p:blipFill>
        <p:spPr>
          <a:xfrm>
            <a:off x="470553" y="1440815"/>
            <a:ext cx="1175769" cy="1175769"/>
          </a:xfrm>
          <a:prstGeom prst="rect">
            <a:avLst/>
          </a:prstGeom>
        </p:spPr>
      </p:pic>
      <p:sp>
        <p:nvSpPr>
          <p:cNvPr id="19" name="Text Placeholder 18"/>
          <p:cNvSpPr>
            <a:spLocks noGrp="1"/>
          </p:cNvSpPr>
          <p:nvPr>
            <p:ph type="body" sz="quarter" idx="10"/>
          </p:nvPr>
        </p:nvSpPr>
        <p:spPr>
          <a:xfrm>
            <a:off x="1679768" y="1620000"/>
            <a:ext cx="10010708" cy="4716000"/>
          </a:xfrm>
        </p:spPr>
        <p:txBody>
          <a:bodyPr/>
          <a:lstStyle/>
          <a:p>
            <a:pPr marL="342900" indent="-342900">
              <a:buFont typeface="Arial" panose="020B0604020202020204" pitchFamily="34" charset="0"/>
              <a:buChar char="•"/>
            </a:pPr>
            <a:r>
              <a:rPr lang="de-DE" dirty="0"/>
              <a:t>Umfrage auf Papier</a:t>
            </a:r>
          </a:p>
          <a:p>
            <a:pPr marL="342900" indent="-342900">
              <a:buFont typeface="Arial" panose="020B0604020202020204" pitchFamily="34" charset="0"/>
              <a:buChar char="•"/>
            </a:pPr>
            <a:r>
              <a:rPr lang="de-DE" dirty="0"/>
              <a:t>Manuelles einscannen</a:t>
            </a:r>
          </a:p>
          <a:p>
            <a:pPr marL="342900" indent="-342900">
              <a:buFont typeface="Arial" panose="020B0604020202020204" pitchFamily="34" charset="0"/>
              <a:buChar char="•"/>
            </a:pPr>
            <a:endParaRPr lang="de-DE" sz="1000" dirty="0"/>
          </a:p>
          <a:p>
            <a:pPr marL="342900" indent="-342900">
              <a:buFont typeface="Arial" panose="020B0604020202020204" pitchFamily="34" charset="0"/>
              <a:buChar char="•"/>
            </a:pPr>
            <a:r>
              <a:rPr lang="de-DE" dirty="0"/>
              <a:t>Einfache Umsetzung</a:t>
            </a:r>
          </a:p>
          <a:p>
            <a:pPr marL="342900" indent="-342900">
              <a:buFont typeface="Arial" panose="020B0604020202020204" pitchFamily="34" charset="0"/>
              <a:buChar char="•"/>
            </a:pPr>
            <a:r>
              <a:rPr lang="de-DE" dirty="0"/>
              <a:t>In fast jedem Unternehmen einsetzbar</a:t>
            </a:r>
          </a:p>
          <a:p>
            <a:pPr marL="342900" indent="-342900">
              <a:buFont typeface="Arial" panose="020B0604020202020204" pitchFamily="34" charset="0"/>
              <a:buChar char="•"/>
            </a:pPr>
            <a:endParaRPr lang="de-DE" sz="1000" dirty="0"/>
          </a:p>
          <a:p>
            <a:pPr marL="342900" indent="-342900">
              <a:buFont typeface="Arial" panose="020B0604020202020204" pitchFamily="34" charset="0"/>
              <a:buChar char="•"/>
            </a:pPr>
            <a:r>
              <a:rPr lang="de-DE" dirty="0"/>
              <a:t>Enorm hoher Aufwand</a:t>
            </a:r>
          </a:p>
          <a:p>
            <a:pPr marL="342900" indent="-342900">
              <a:buFont typeface="Arial" panose="020B0604020202020204" pitchFamily="34" charset="0"/>
              <a:buChar char="•"/>
            </a:pPr>
            <a:r>
              <a:rPr lang="de-DE" dirty="0"/>
              <a:t>Trennung der Zielgruppen schwer</a:t>
            </a:r>
          </a:p>
          <a:p>
            <a:pPr marL="342900" indent="-342900">
              <a:buFont typeface="Arial" panose="020B0604020202020204" pitchFamily="34" charset="0"/>
              <a:buChar char="•"/>
            </a:pPr>
            <a:r>
              <a:rPr lang="de-DE" dirty="0"/>
              <a:t>Nicht innovativ</a:t>
            </a:r>
          </a:p>
          <a:p>
            <a:endParaRPr lang="de-DE" dirty="0"/>
          </a:p>
        </p:txBody>
      </p:sp>
      <p:sp>
        <p:nvSpPr>
          <p:cNvPr id="6" name="Title 5"/>
          <p:cNvSpPr>
            <a:spLocks noGrp="1"/>
          </p:cNvSpPr>
          <p:nvPr>
            <p:ph type="title"/>
          </p:nvPr>
        </p:nvSpPr>
        <p:spPr/>
        <p:txBody>
          <a:bodyPr/>
          <a:lstStyle/>
          <a:p>
            <a:r>
              <a:rPr lang="de-DE" dirty="0"/>
              <a:t>Zettelumfrage</a:t>
            </a:r>
          </a:p>
        </p:txBody>
      </p:sp>
      <p:pic>
        <p:nvPicPr>
          <p:cNvPr id="9" name="Picture 8"/>
          <p:cNvPicPr>
            <a:picLocks noChangeAspect="1"/>
          </p:cNvPicPr>
          <p:nvPr/>
        </p:nvPicPr>
        <p:blipFill>
          <a:blip r:embed="rId3"/>
          <a:stretch>
            <a:fillRect/>
          </a:stretch>
        </p:blipFill>
        <p:spPr>
          <a:xfrm>
            <a:off x="7416098" y="314325"/>
            <a:ext cx="4702878" cy="6448425"/>
          </a:xfrm>
          <a:prstGeom prst="rect">
            <a:avLst/>
          </a:prstGeom>
          <a:ln w="38100" cap="sq">
            <a:solidFill>
              <a:srgbClr val="000000"/>
            </a:solidFill>
            <a:prstDash val="solid"/>
            <a:miter lim="800000"/>
          </a:ln>
          <a:effectLst/>
        </p:spPr>
      </p:pic>
      <p:pic>
        <p:nvPicPr>
          <p:cNvPr id="11" name="Picture 10"/>
          <p:cNvPicPr>
            <a:picLocks noChangeAspect="1"/>
          </p:cNvPicPr>
          <p:nvPr/>
        </p:nvPicPr>
        <p:blipFill>
          <a:blip r:embed="rId4"/>
          <a:stretch>
            <a:fillRect/>
          </a:stretch>
        </p:blipFill>
        <p:spPr>
          <a:xfrm>
            <a:off x="698670" y="4597962"/>
            <a:ext cx="707464" cy="707464"/>
          </a:xfrm>
          <a:prstGeom prst="ellipse">
            <a:avLst/>
          </a:prstGeom>
          <a:ln w="63500" cap="rnd">
            <a:solidFill>
              <a:srgbClr val="FFC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pic>
        <p:nvPicPr>
          <p:cNvPr id="13" name="Picture 12"/>
          <p:cNvPicPr>
            <a:picLocks noChangeAspect="1"/>
          </p:cNvPicPr>
          <p:nvPr/>
        </p:nvPicPr>
        <p:blipFill>
          <a:blip r:embed="rId5"/>
          <a:stretch>
            <a:fillRect/>
          </a:stretch>
        </p:blipFill>
        <p:spPr>
          <a:xfrm>
            <a:off x="698670" y="3158026"/>
            <a:ext cx="707464" cy="707464"/>
          </a:xfrm>
          <a:prstGeom prst="ellipse">
            <a:avLst/>
          </a:prstGeom>
          <a:ln w="63500" cap="rnd">
            <a:solidFill>
              <a:srgbClr val="FFC000"/>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3440078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txEl>
                                              <p:pRg st="6" end="6"/>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xEl>
                                              <p:pRg st="7" end="7"/>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uiExpand="1" build="p"/>
    </p:bldLst>
  </p:timing>
</p:sld>
</file>

<file path=ppt/theme/theme1.xml><?xml version="1.0" encoding="utf-8"?>
<a:theme xmlns:a="http://schemas.openxmlformats.org/drawingml/2006/main" name="SAP 2018 16x9 white">
  <a:themeElements>
    <a:clrScheme name="SAP_colors_2017">
      <a:dk1>
        <a:srgbClr val="000000"/>
      </a:dk1>
      <a:lt1>
        <a:srgbClr val="FFFFFF"/>
      </a:lt1>
      <a:dk2>
        <a:srgbClr val="CCCCCC"/>
      </a:dk2>
      <a:lt2>
        <a:srgbClr val="999999"/>
      </a:lt2>
      <a:accent1>
        <a:srgbClr val="F0AB00"/>
      </a:accent1>
      <a:accent2>
        <a:srgbClr val="666666"/>
      </a:accent2>
      <a:accent3>
        <a:srgbClr val="008FD3"/>
      </a:accent3>
      <a:accent4>
        <a:srgbClr val="4FB81C"/>
      </a:accent4>
      <a:accent5>
        <a:srgbClr val="E35500"/>
      </a:accent5>
      <a:accent6>
        <a:srgbClr val="970A82"/>
      </a:accent6>
      <a:hlink>
        <a:srgbClr val="008FD3"/>
      </a:hlink>
      <a:folHlink>
        <a:srgbClr val="008FD3"/>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SAP_2018_16x9_white.potx" id="{45155C84-AF73-45A8-8FAE-E2021D067E2F}" vid="{616E0658-75E9-4728-B3D8-8DBE621048B6}"/>
    </a:ext>
  </a:extLst>
</a:theme>
</file>

<file path=ppt/theme/theme2.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SAP_2018_16x9_White</Template>
  <TotalTime>0</TotalTime>
  <Words>545</Words>
  <Application>Microsoft Office PowerPoint</Application>
  <PresentationFormat>Custom</PresentationFormat>
  <Paragraphs>123</Paragraphs>
  <Slides>30</Slides>
  <Notes>6</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 Unicode MS</vt:lpstr>
      <vt:lpstr>Arial</vt:lpstr>
      <vt:lpstr>Courier New</vt:lpstr>
      <vt:lpstr>Symbol</vt:lpstr>
      <vt:lpstr>Wingdings</vt:lpstr>
      <vt:lpstr>Wingdings</vt:lpstr>
      <vt:lpstr>SAP 2018 16x9 white</vt:lpstr>
      <vt:lpstr>Projekt PulseShift: Abschlusspräsentation</vt:lpstr>
      <vt:lpstr>Agenda</vt:lpstr>
      <vt:lpstr>Einleitung</vt:lpstr>
      <vt:lpstr>Problemstellung</vt:lpstr>
      <vt:lpstr>Projektziel</vt:lpstr>
      <vt:lpstr>Erwarteter wirtschaftlicher Nutzen</vt:lpstr>
      <vt:lpstr>Phase 1: Konzeptionelle Erarbeitung</vt:lpstr>
      <vt:lpstr>Belohnungssysteme</vt:lpstr>
      <vt:lpstr>Zettelumfrage</vt:lpstr>
      <vt:lpstr>To be überarbeitet: Single Purpose Webapp: Lunchapp</vt:lpstr>
      <vt:lpstr>Tablets</vt:lpstr>
      <vt:lpstr>Single Purpose Webapp: Lunchapp</vt:lpstr>
      <vt:lpstr>Captive Portal</vt:lpstr>
      <vt:lpstr>Newsfeed App</vt:lpstr>
      <vt:lpstr>Phase 2: Realisierung</vt:lpstr>
      <vt:lpstr>Captive Portal – Proof of Concept</vt:lpstr>
      <vt:lpstr>Newsfeed App – Recherchebericht</vt:lpstr>
      <vt:lpstr>Microsoft Staffhub</vt:lpstr>
      <vt:lpstr>Microsoft Staffhub – Schichtplanverwaltung </vt:lpstr>
      <vt:lpstr>Microsoft Staffhub – Kommunikation &amp; Austausch</vt:lpstr>
      <vt:lpstr>Microsoft Teams X PulseShift</vt:lpstr>
      <vt:lpstr>Inkling – Collaboration</vt:lpstr>
      <vt:lpstr>Inkling – Aufgabenverwaltung </vt:lpstr>
      <vt:lpstr>Inkling X PulseShift</vt:lpstr>
      <vt:lpstr>Cotap</vt:lpstr>
      <vt:lpstr>Cotap – Tools</vt:lpstr>
      <vt:lpstr>Cotap X PulseShift</vt:lpstr>
      <vt:lpstr>Lunchapp – Proof of Concept</vt:lpstr>
      <vt:lpstr>PowerPoint Presentation</vt:lpstr>
      <vt:lpstr>PowerPoint Presentation</vt:lpstr>
    </vt:vector>
  </TitlesOfParts>
  <Company>SAP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Goes Here and Here and Here</dc:title>
  <dc:creator>SAP SE</dc:creator>
  <cp:keywords>2018/16:9/white</cp:keywords>
  <cp:lastModifiedBy>Schuetz, Sebastian</cp:lastModifiedBy>
  <cp:revision>36</cp:revision>
  <dcterms:created xsi:type="dcterms:W3CDTF">2018-04-19T17:32:16Z</dcterms:created>
  <dcterms:modified xsi:type="dcterms:W3CDTF">2018-04-22T09:48:02Z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1101452479</vt:i4>
  </property>
  <property fmtid="{D5CDD505-2E9C-101B-9397-08002B2CF9AE}" pid="3" name="_NewReviewCycle">
    <vt:lpwstr/>
  </property>
  <property fmtid="{D5CDD505-2E9C-101B-9397-08002B2CF9AE}" pid="4" name="_EmailSubject">
    <vt:lpwstr>SAP - PPT Exploration (Updated)</vt:lpwstr>
  </property>
  <property fmtid="{D5CDD505-2E9C-101B-9397-08002B2CF9AE}" pid="5" name="_AuthorEmail">
    <vt:lpwstr>heidi.bitz@sap.com</vt:lpwstr>
  </property>
  <property fmtid="{D5CDD505-2E9C-101B-9397-08002B2CF9AE}" pid="6" name="_AuthorEmailDisplayName">
    <vt:lpwstr>Bitz, Heidi</vt:lpwstr>
  </property>
  <property fmtid="{D5CDD505-2E9C-101B-9397-08002B2CF9AE}" pid="7" name="_PreviousAdHocReviewCycleID">
    <vt:i4>1357826825</vt:i4>
  </property>
</Properties>
</file>

<file path=docProps/thumbnail.jpeg>
</file>